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8"/>
  </p:notesMasterIdLst>
  <p:sldIdLst>
    <p:sldId id="260" r:id="rId2"/>
    <p:sldId id="363" r:id="rId3"/>
    <p:sldId id="404" r:id="rId4"/>
    <p:sldId id="301" r:id="rId5"/>
    <p:sldId id="356" r:id="rId6"/>
    <p:sldId id="419" r:id="rId7"/>
    <p:sldId id="303" r:id="rId8"/>
    <p:sldId id="307" r:id="rId9"/>
    <p:sldId id="298" r:id="rId10"/>
    <p:sldId id="295" r:id="rId11"/>
    <p:sldId id="407" r:id="rId12"/>
    <p:sldId id="408" r:id="rId13"/>
    <p:sldId id="409" r:id="rId14"/>
    <p:sldId id="410" r:id="rId15"/>
    <p:sldId id="411" r:id="rId16"/>
    <p:sldId id="412" r:id="rId17"/>
    <p:sldId id="413" r:id="rId18"/>
    <p:sldId id="398" r:id="rId19"/>
    <p:sldId id="308" r:id="rId20"/>
    <p:sldId id="357" r:id="rId21"/>
    <p:sldId id="401" r:id="rId22"/>
    <p:sldId id="309" r:id="rId23"/>
    <p:sldId id="304" r:id="rId24"/>
    <p:sldId id="417" r:id="rId25"/>
    <p:sldId id="306" r:id="rId26"/>
    <p:sldId id="359" r:id="rId27"/>
    <p:sldId id="315" r:id="rId28"/>
    <p:sldId id="377" r:id="rId29"/>
    <p:sldId id="378" r:id="rId30"/>
    <p:sldId id="379" r:id="rId31"/>
    <p:sldId id="380" r:id="rId32"/>
    <p:sldId id="381" r:id="rId33"/>
    <p:sldId id="382" r:id="rId34"/>
    <p:sldId id="383" r:id="rId35"/>
    <p:sldId id="384" r:id="rId36"/>
    <p:sldId id="385" r:id="rId37"/>
    <p:sldId id="386" r:id="rId38"/>
    <p:sldId id="387" r:id="rId39"/>
    <p:sldId id="388" r:id="rId40"/>
    <p:sldId id="299" r:id="rId41"/>
    <p:sldId id="291" r:id="rId42"/>
    <p:sldId id="289" r:id="rId43"/>
    <p:sldId id="290" r:id="rId44"/>
    <p:sldId id="293" r:id="rId45"/>
    <p:sldId id="375" r:id="rId46"/>
    <p:sldId id="292" r:id="rId47"/>
    <p:sldId id="323" r:id="rId48"/>
    <p:sldId id="325" r:id="rId49"/>
    <p:sldId id="326" r:id="rId50"/>
    <p:sldId id="327" r:id="rId51"/>
    <p:sldId id="329" r:id="rId52"/>
    <p:sldId id="330" r:id="rId53"/>
    <p:sldId id="331" r:id="rId54"/>
    <p:sldId id="399" r:id="rId55"/>
    <p:sldId id="400" r:id="rId56"/>
    <p:sldId id="332" r:id="rId57"/>
    <p:sldId id="333" r:id="rId58"/>
    <p:sldId id="334" r:id="rId59"/>
    <p:sldId id="337" r:id="rId60"/>
    <p:sldId id="336" r:id="rId61"/>
    <p:sldId id="335" r:id="rId62"/>
    <p:sldId id="338" r:id="rId63"/>
    <p:sldId id="328" r:id="rId64"/>
    <p:sldId id="296" r:id="rId65"/>
    <p:sldId id="288" r:id="rId66"/>
    <p:sldId id="371" r:id="rId67"/>
    <p:sldId id="372" r:id="rId68"/>
    <p:sldId id="294" r:id="rId69"/>
    <p:sldId id="403" r:id="rId70"/>
    <p:sldId id="374" r:id="rId71"/>
    <p:sldId id="322" r:id="rId72"/>
    <p:sldId id="353" r:id="rId73"/>
    <p:sldId id="393" r:id="rId74"/>
    <p:sldId id="389" r:id="rId75"/>
    <p:sldId id="354" r:id="rId76"/>
    <p:sldId id="300" r:id="rId77"/>
    <p:sldId id="340" r:id="rId78"/>
    <p:sldId id="341" r:id="rId79"/>
    <p:sldId id="342" r:id="rId80"/>
    <p:sldId id="344" r:id="rId81"/>
    <p:sldId id="345" r:id="rId82"/>
    <p:sldId id="346" r:id="rId83"/>
    <p:sldId id="347" r:id="rId84"/>
    <p:sldId id="348" r:id="rId85"/>
    <p:sldId id="349" r:id="rId86"/>
    <p:sldId id="391" r:id="rId87"/>
    <p:sldId id="350" r:id="rId88"/>
    <p:sldId id="321" r:id="rId89"/>
    <p:sldId id="324" r:id="rId90"/>
    <p:sldId id="351" r:id="rId91"/>
    <p:sldId id="352" r:id="rId92"/>
    <p:sldId id="406" r:id="rId93"/>
    <p:sldId id="392" r:id="rId94"/>
    <p:sldId id="316" r:id="rId95"/>
    <p:sldId id="355" r:id="rId96"/>
    <p:sldId id="390" r:id="rId97"/>
    <p:sldId id="402" r:id="rId98"/>
    <p:sldId id="360" r:id="rId99"/>
    <p:sldId id="361" r:id="rId100"/>
    <p:sldId id="362" r:id="rId101"/>
    <p:sldId id="394" r:id="rId102"/>
    <p:sldId id="358" r:id="rId103"/>
    <p:sldId id="418" r:id="rId104"/>
    <p:sldId id="319" r:id="rId105"/>
    <p:sldId id="414" r:id="rId106"/>
    <p:sldId id="415" r:id="rId107"/>
    <p:sldId id="365" r:id="rId108"/>
    <p:sldId id="405" r:id="rId109"/>
    <p:sldId id="366" r:id="rId110"/>
    <p:sldId id="416" r:id="rId111"/>
    <p:sldId id="339" r:id="rId112"/>
    <p:sldId id="373" r:id="rId113"/>
    <p:sldId id="367" r:id="rId114"/>
    <p:sldId id="368" r:id="rId115"/>
    <p:sldId id="369" r:id="rId116"/>
    <p:sldId id="370" r:id="rId117"/>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2"/>
    <a:srgbClr val="008F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001" autoAdjust="0"/>
    <p:restoredTop sz="94660"/>
  </p:normalViewPr>
  <p:slideViewPr>
    <p:cSldViewPr snapToGrid="0">
      <p:cViewPr varScale="1">
        <p:scale>
          <a:sx n="41" d="100"/>
          <a:sy n="41" d="100"/>
        </p:scale>
        <p:origin x="42" y="648"/>
      </p:cViewPr>
      <p:guideLst>
        <p:guide orient="horz" pos="4320"/>
        <p:guide pos="2880"/>
      </p:guideLst>
    </p:cSldViewPr>
  </p:slid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38A715-1268-4112-AE30-CE62B863FD8B}" type="datetimeFigureOut">
              <a:rPr kumimoji="1" lang="ja-JP" altLang="en-US" smtClean="0"/>
              <a:t>2020/7/26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C1BED1-E1A1-40F3-9365-3F65BE11D804}" type="slidenum">
              <a:rPr kumimoji="1" lang="ja-JP" altLang="en-US" smtClean="0"/>
              <a:t>‹#›</a:t>
            </a:fld>
            <a:endParaRPr kumimoji="1" lang="ja-JP" altLang="en-US"/>
          </a:p>
        </p:txBody>
      </p:sp>
    </p:spTree>
    <p:extLst>
      <p:ext uri="{BB962C8B-B14F-4D97-AF65-F5344CB8AC3E}">
        <p14:creationId xmlns:p14="http://schemas.microsoft.com/office/powerpoint/2010/main" val="264339934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247650" y="1036638"/>
            <a:ext cx="8648700" cy="2387600"/>
          </a:xfrm>
        </p:spPr>
        <p:txBody>
          <a:bodyPr anchor="b">
            <a:normAutofit/>
          </a:bodyPr>
          <a:lstStyle>
            <a:lvl1pPr algn="ctr">
              <a:defRPr sz="4800"/>
            </a:lvl1pPr>
          </a:lstStyle>
          <a:p>
            <a:r>
              <a:rPr lang="ja-JP" altLang="en-US" dirty="0"/>
              <a:t>マスター タイトルの書式設定</a:t>
            </a:r>
            <a:endParaRPr lang="en-US" dirty="0"/>
          </a:p>
        </p:txBody>
      </p:sp>
      <p:sp>
        <p:nvSpPr>
          <p:cNvPr id="3" name="Subtitle 2"/>
          <p:cNvSpPr>
            <a:spLocks noGrp="1"/>
          </p:cNvSpPr>
          <p:nvPr>
            <p:ph type="subTitle" idx="1"/>
          </p:nvPr>
        </p:nvSpPr>
        <p:spPr>
          <a:xfrm>
            <a:off x="1143000" y="3935413"/>
            <a:ext cx="6858000" cy="1655762"/>
          </a:xfrm>
        </p:spPr>
        <p:txBody>
          <a:bodyP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endParaRPr lang="en-US" dirty="0"/>
          </a:p>
        </p:txBody>
      </p:sp>
      <p:sp>
        <p:nvSpPr>
          <p:cNvPr id="14" name="日付プレースホルダー 13"/>
          <p:cNvSpPr>
            <a:spLocks noGrp="1"/>
          </p:cNvSpPr>
          <p:nvPr>
            <p:ph type="dt" sz="half" idx="10"/>
          </p:nvPr>
        </p:nvSpPr>
        <p:spPr/>
        <p:txBody>
          <a:bodyPr/>
          <a:lstStyle/>
          <a:p>
            <a:fld id="{7A7C935B-546E-4CD7-AFB8-7F6D574FAD88}" type="datetimeFigureOut">
              <a:rPr kumimoji="1" lang="ja-JP" altLang="en-US" smtClean="0"/>
              <a:t>2020/7/26</a:t>
            </a:fld>
            <a:endParaRPr kumimoji="1" lang="ja-JP" altLang="en-US"/>
          </a:p>
        </p:txBody>
      </p:sp>
      <p:sp>
        <p:nvSpPr>
          <p:cNvPr id="15" name="フッター プレースホルダー 14"/>
          <p:cNvSpPr>
            <a:spLocks noGrp="1"/>
          </p:cNvSpPr>
          <p:nvPr>
            <p:ph type="ftr" sz="quarter" idx="11"/>
          </p:nvPr>
        </p:nvSpPr>
        <p:spPr/>
        <p:txBody>
          <a:bodyPr/>
          <a:lstStyle/>
          <a:p>
            <a:endParaRPr kumimoji="1" lang="ja-JP" altLang="en-US"/>
          </a:p>
        </p:txBody>
      </p:sp>
      <p:cxnSp>
        <p:nvCxnSpPr>
          <p:cNvPr id="6" name="直線コネクタ 5"/>
          <p:cNvCxnSpPr/>
          <p:nvPr userDrawn="1"/>
        </p:nvCxnSpPr>
        <p:spPr>
          <a:xfrm>
            <a:off x="247650" y="3424238"/>
            <a:ext cx="8648700" cy="0"/>
          </a:xfrm>
          <a:prstGeom prst="line">
            <a:avLst/>
          </a:prstGeom>
          <a:ln w="76200">
            <a:gradFill flip="none" rotWithShape="1">
              <a:gsLst>
                <a:gs pos="0">
                  <a:schemeClr val="bg1"/>
                </a:gs>
                <a:gs pos="99000">
                  <a:schemeClr val="tx1">
                    <a:lumMod val="75000"/>
                    <a:lumOff val="25000"/>
                  </a:schemeClr>
                </a:gs>
                <a:gs pos="68000">
                  <a:schemeClr val="bg2">
                    <a:lumMod val="25000"/>
                  </a:schemeClr>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151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000" y="1439999"/>
            <a:ext cx="8460000" cy="5213894"/>
          </a:xfrm>
        </p:spPr>
        <p:txBody>
          <a:bodyPr rIns="90000"/>
          <a:lstStyle>
            <a:lvl1pPr marL="228600" indent="-228600">
              <a:buClr>
                <a:schemeClr val="tx1">
                  <a:lumMod val="90000"/>
                  <a:lumOff val="10000"/>
                </a:schemeClr>
              </a:buClr>
              <a:buFont typeface="Wingdings" panose="05000000000000000000" pitchFamily="2" charset="2"/>
              <a:buChar char="p"/>
              <a:defRPr/>
            </a:lvl1pPr>
            <a:lvl2pPr marL="685800" indent="-228600">
              <a:buClr>
                <a:schemeClr val="tx1">
                  <a:lumMod val="90000"/>
                  <a:lumOff val="10000"/>
                </a:schemeClr>
              </a:buClr>
              <a:buFont typeface="Arial" panose="020B0604020202020204" pitchFamily="34" charset="0"/>
              <a:buChar char="–"/>
              <a:defRPr/>
            </a:lvl2pPr>
            <a:lvl3pPr>
              <a:buClr>
                <a:schemeClr val="tx1">
                  <a:lumMod val="90000"/>
                  <a:lumOff val="10000"/>
                </a:schemeClr>
              </a:buClr>
              <a:defRPr/>
            </a:lvl3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2" name="Title 1"/>
          <p:cNvSpPr>
            <a:spLocks noGrp="1"/>
          </p:cNvSpPr>
          <p:nvPr>
            <p:ph type="title"/>
          </p:nvPr>
        </p:nvSpPr>
        <p:spPr>
          <a:xfrm>
            <a:off x="0" y="-1"/>
            <a:ext cx="9144000" cy="1080000"/>
          </a:xfrm>
          <a:solidFill>
            <a:schemeClr val="tx1">
              <a:lumMod val="90000"/>
              <a:lumOff val="10000"/>
            </a:schemeClr>
          </a:solidFill>
        </p:spPr>
        <p:txBody>
          <a:bodyPr>
            <a:normAutofit/>
          </a:bodyPr>
          <a:lstStyle>
            <a:lvl1pPr>
              <a:defRPr sz="4400">
                <a:solidFill>
                  <a:schemeClr val="bg1"/>
                </a:solidFill>
              </a:defRPr>
            </a:lvl1pPr>
          </a:lstStyle>
          <a:p>
            <a:r>
              <a:rPr lang="ja-JP" altLang="en-US" dirty="0"/>
              <a:t>マスター タイトルの書式設定</a:t>
            </a:r>
            <a:endParaRPr lang="en-US" dirty="0"/>
          </a:p>
        </p:txBody>
      </p:sp>
      <p:sp>
        <p:nvSpPr>
          <p:cNvPr id="9" name="スライド番号プレースホルダー 8"/>
          <p:cNvSpPr>
            <a:spLocks noGrp="1"/>
          </p:cNvSpPr>
          <p:nvPr>
            <p:ph type="sldNum" sz="quarter" idx="12"/>
          </p:nvPr>
        </p:nvSpPr>
        <p:spPr/>
        <p:txBody>
          <a:bodyPr/>
          <a:lstStyle>
            <a:lvl1pPr>
              <a:defRPr>
                <a:solidFill>
                  <a:schemeClr val="bg1"/>
                </a:solidFill>
              </a:defRPr>
            </a:lvl1pPr>
          </a:lstStyle>
          <a:p>
            <a:fld id="{6C97CA81-E7BB-4706-B25C-D8A52BB71168}" type="slidenum">
              <a:rPr lang="ja-JP" altLang="en-US" smtClean="0"/>
              <a:pPr/>
              <a:t>‹#›</a:t>
            </a:fld>
            <a:endParaRPr lang="ja-JP" altLang="en-US" dirty="0"/>
          </a:p>
        </p:txBody>
      </p:sp>
    </p:spTree>
    <p:extLst>
      <p:ext uri="{BB962C8B-B14F-4D97-AF65-F5344CB8AC3E}">
        <p14:creationId xmlns:p14="http://schemas.microsoft.com/office/powerpoint/2010/main" val="4272389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8" name="Title 1"/>
          <p:cNvSpPr>
            <a:spLocks noGrp="1"/>
          </p:cNvSpPr>
          <p:nvPr>
            <p:ph type="title"/>
          </p:nvPr>
        </p:nvSpPr>
        <p:spPr>
          <a:xfrm>
            <a:off x="0" y="-1"/>
            <a:ext cx="9144000" cy="1080000"/>
          </a:xfrm>
          <a:solidFill>
            <a:schemeClr val="tx1">
              <a:lumMod val="90000"/>
              <a:lumOff val="10000"/>
            </a:schemeClr>
          </a:solidFill>
        </p:spPr>
        <p:txBody>
          <a:bodyPr>
            <a:normAutofit/>
          </a:bodyPr>
          <a:lstStyle>
            <a:lvl1pPr>
              <a:defRPr sz="4400">
                <a:solidFill>
                  <a:schemeClr val="bg1"/>
                </a:solidFill>
              </a:defRPr>
            </a:lvl1pPr>
          </a:lstStyle>
          <a:p>
            <a:r>
              <a:rPr lang="ja-JP" altLang="en-US" dirty="0"/>
              <a:t>マスター タイトルの書式設定</a:t>
            </a:r>
            <a:endParaRPr lang="en-US" dirty="0"/>
          </a:p>
        </p:txBody>
      </p:sp>
      <p:sp>
        <p:nvSpPr>
          <p:cNvPr id="6" name="スライド番号プレースホルダー 5"/>
          <p:cNvSpPr>
            <a:spLocks noGrp="1"/>
          </p:cNvSpPr>
          <p:nvPr>
            <p:ph type="sldNum" sz="quarter" idx="12"/>
          </p:nvPr>
        </p:nvSpPr>
        <p:spPr/>
        <p:txBody>
          <a:bodyPr/>
          <a:lstStyle>
            <a:lvl1pPr>
              <a:defRPr>
                <a:solidFill>
                  <a:schemeClr val="bg1"/>
                </a:solidFill>
              </a:defRPr>
            </a:lvl1pPr>
          </a:lstStyle>
          <a:p>
            <a:fld id="{6C97CA81-E7BB-4706-B25C-D8A52BB71168}" type="slidenum">
              <a:rPr lang="ja-JP" altLang="en-US" smtClean="0"/>
              <a:pPr/>
              <a:t>‹#›</a:t>
            </a:fld>
            <a:endParaRPr lang="ja-JP" altLang="en-US" dirty="0"/>
          </a:p>
        </p:txBody>
      </p:sp>
    </p:spTree>
    <p:extLst>
      <p:ext uri="{BB962C8B-B14F-4D97-AF65-F5344CB8AC3E}">
        <p14:creationId xmlns:p14="http://schemas.microsoft.com/office/powerpoint/2010/main" val="2896935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タイトルのみ">
    <p:spTree>
      <p:nvGrpSpPr>
        <p:cNvPr id="1" name=""/>
        <p:cNvGrpSpPr/>
        <p:nvPr/>
      </p:nvGrpSpPr>
      <p:grpSpPr>
        <a:xfrm>
          <a:off x="0" y="0"/>
          <a:ext cx="0" cy="0"/>
          <a:chOff x="0" y="0"/>
          <a:chExt cx="0" cy="0"/>
        </a:xfrm>
      </p:grpSpPr>
      <p:sp>
        <p:nvSpPr>
          <p:cNvPr id="8" name="Title 1"/>
          <p:cNvSpPr>
            <a:spLocks noGrp="1"/>
          </p:cNvSpPr>
          <p:nvPr>
            <p:ph type="title"/>
          </p:nvPr>
        </p:nvSpPr>
        <p:spPr>
          <a:xfrm>
            <a:off x="0" y="-1"/>
            <a:ext cx="9144000" cy="1080000"/>
          </a:xfrm>
          <a:solidFill>
            <a:schemeClr val="tx1">
              <a:lumMod val="90000"/>
              <a:lumOff val="10000"/>
            </a:schemeClr>
          </a:solidFill>
        </p:spPr>
        <p:txBody>
          <a:bodyPr>
            <a:normAutofit/>
          </a:bodyPr>
          <a:lstStyle>
            <a:lvl1pPr>
              <a:defRPr sz="4400">
                <a:solidFill>
                  <a:schemeClr val="bg1"/>
                </a:solidFill>
              </a:defRPr>
            </a:lvl1pPr>
          </a:lstStyle>
          <a:p>
            <a:r>
              <a:rPr lang="ja-JP" altLang="en-US" dirty="0"/>
              <a:t>マスター タイトルの書式設定</a:t>
            </a:r>
            <a:endParaRPr lang="en-US" dirty="0"/>
          </a:p>
        </p:txBody>
      </p:sp>
      <p:sp>
        <p:nvSpPr>
          <p:cNvPr id="6" name="スライド番号プレースホルダー 5"/>
          <p:cNvSpPr>
            <a:spLocks noGrp="1"/>
          </p:cNvSpPr>
          <p:nvPr>
            <p:ph type="sldNum" sz="quarter" idx="12"/>
          </p:nvPr>
        </p:nvSpPr>
        <p:spPr/>
        <p:txBody>
          <a:bodyPr/>
          <a:lstStyle>
            <a:lvl1pPr>
              <a:defRPr>
                <a:solidFill>
                  <a:schemeClr val="bg1"/>
                </a:solidFill>
              </a:defRPr>
            </a:lvl1pPr>
          </a:lstStyle>
          <a:p>
            <a:fld id="{6C97CA81-E7BB-4706-B25C-D8A52BB71168}" type="slidenum">
              <a:rPr lang="ja-JP" altLang="en-US" smtClean="0"/>
              <a:pPr/>
              <a:t>‹#›</a:t>
            </a:fld>
            <a:endParaRPr lang="ja-JP" altLang="en-US" dirty="0"/>
          </a:p>
        </p:txBody>
      </p:sp>
    </p:spTree>
    <p:extLst>
      <p:ext uri="{BB962C8B-B14F-4D97-AF65-F5344CB8AC3E}">
        <p14:creationId xmlns:p14="http://schemas.microsoft.com/office/powerpoint/2010/main" val="1544684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較">
    <p:spTree>
      <p:nvGrpSpPr>
        <p:cNvPr id="1" name=""/>
        <p:cNvGrpSpPr/>
        <p:nvPr/>
      </p:nvGrpSpPr>
      <p:grpSpPr>
        <a:xfrm>
          <a:off x="0" y="0"/>
          <a:ext cx="0" cy="0"/>
          <a:chOff x="0" y="0"/>
          <a:chExt cx="0" cy="0"/>
        </a:xfrm>
      </p:grpSpPr>
      <p:sp>
        <p:nvSpPr>
          <p:cNvPr id="3" name="テキスト プレースホルダー 2"/>
          <p:cNvSpPr>
            <a:spLocks noGrp="1"/>
          </p:cNvSpPr>
          <p:nvPr>
            <p:ph type="body" idx="1"/>
          </p:nvPr>
        </p:nvSpPr>
        <p:spPr>
          <a:xfrm>
            <a:off x="360000" y="1173170"/>
            <a:ext cx="4138182" cy="823912"/>
          </a:xfrm>
        </p:spPr>
        <p:txBody>
          <a:bodyPr anchor="b">
            <a:noAutofit/>
          </a:bodyPr>
          <a:lstStyle>
            <a:lvl1pPr marL="0" indent="0">
              <a:buNone/>
              <a:defRPr sz="3200" b="1" baseline="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dirty="0"/>
              <a:t>マスター テキストの書式設定</a:t>
            </a:r>
          </a:p>
        </p:txBody>
      </p:sp>
      <p:sp>
        <p:nvSpPr>
          <p:cNvPr id="4" name="コンテンツ プレースホルダー 3"/>
          <p:cNvSpPr>
            <a:spLocks noGrp="1"/>
          </p:cNvSpPr>
          <p:nvPr>
            <p:ph sz="half" idx="2"/>
          </p:nvPr>
        </p:nvSpPr>
        <p:spPr>
          <a:xfrm>
            <a:off x="360000" y="1997082"/>
            <a:ext cx="4138182" cy="4656810"/>
          </a:xfrm>
        </p:spPr>
        <p:txBody>
          <a:bodyPr/>
          <a:lstStyle>
            <a:lvl1pPr>
              <a:buClr>
                <a:schemeClr val="tx1">
                  <a:lumMod val="90000"/>
                  <a:lumOff val="10000"/>
                </a:schemeClr>
              </a:buClr>
              <a:defRPr/>
            </a:lvl1pPr>
            <a:lvl2pPr>
              <a:buClr>
                <a:schemeClr val="tx1">
                  <a:lumMod val="90000"/>
                  <a:lumOff val="10000"/>
                </a:schemeClr>
              </a:buClr>
              <a:defRPr/>
            </a:lvl2pPr>
            <a:lvl3pPr>
              <a:buClr>
                <a:schemeClr val="tx1">
                  <a:lumMod val="90000"/>
                  <a:lumOff val="10000"/>
                </a:schemeClr>
              </a:buClr>
              <a:defRPr/>
            </a:lvl3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5" name="テキスト プレースホルダー 4"/>
          <p:cNvSpPr>
            <a:spLocks noGrp="1"/>
          </p:cNvSpPr>
          <p:nvPr>
            <p:ph type="body" sz="quarter" idx="3"/>
          </p:nvPr>
        </p:nvSpPr>
        <p:spPr>
          <a:xfrm>
            <a:off x="4629150" y="1173170"/>
            <a:ext cx="4190850" cy="823912"/>
          </a:xfrm>
        </p:spPr>
        <p:txBody>
          <a:bodyPr anchor="b">
            <a:noAutofit/>
          </a:bodyPr>
          <a:lstStyle>
            <a:lvl1pPr marL="0" indent="0">
              <a:buNone/>
              <a:defRPr sz="3200" b="1" baseline="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dirty="0"/>
              <a:t>マスター テキストの書式設定</a:t>
            </a:r>
          </a:p>
        </p:txBody>
      </p:sp>
      <p:sp>
        <p:nvSpPr>
          <p:cNvPr id="6" name="コンテンツ プレースホルダー 5"/>
          <p:cNvSpPr>
            <a:spLocks noGrp="1"/>
          </p:cNvSpPr>
          <p:nvPr>
            <p:ph sz="quarter" idx="4"/>
          </p:nvPr>
        </p:nvSpPr>
        <p:spPr>
          <a:xfrm>
            <a:off x="4629150" y="1997081"/>
            <a:ext cx="4190850" cy="4656811"/>
          </a:xfrm>
        </p:spPr>
        <p:txBody>
          <a:bodyPr/>
          <a:lstStyle>
            <a:lvl1pPr>
              <a:buClr>
                <a:schemeClr val="tx1">
                  <a:lumMod val="90000"/>
                  <a:lumOff val="10000"/>
                </a:schemeClr>
              </a:buClr>
              <a:defRPr/>
            </a:lvl1pPr>
            <a:lvl2pPr>
              <a:buClr>
                <a:schemeClr val="tx1">
                  <a:lumMod val="90000"/>
                  <a:lumOff val="10000"/>
                </a:schemeClr>
              </a:buClr>
              <a:defRPr/>
            </a:lvl2pPr>
            <a:lvl3pPr>
              <a:buClr>
                <a:schemeClr val="tx1">
                  <a:lumMod val="90000"/>
                  <a:lumOff val="10000"/>
                </a:schemeClr>
              </a:buClr>
              <a:defRPr/>
            </a:lvl3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0" name="Title 1"/>
          <p:cNvSpPr>
            <a:spLocks noGrp="1"/>
          </p:cNvSpPr>
          <p:nvPr>
            <p:ph type="title"/>
          </p:nvPr>
        </p:nvSpPr>
        <p:spPr>
          <a:xfrm>
            <a:off x="0" y="-1"/>
            <a:ext cx="9144000" cy="1080000"/>
          </a:xfrm>
          <a:solidFill>
            <a:schemeClr val="tx1">
              <a:lumMod val="90000"/>
              <a:lumOff val="10000"/>
            </a:schemeClr>
          </a:solidFill>
        </p:spPr>
        <p:txBody>
          <a:bodyPr>
            <a:normAutofit/>
          </a:bodyPr>
          <a:lstStyle>
            <a:lvl1pPr>
              <a:defRPr sz="4400">
                <a:solidFill>
                  <a:schemeClr val="bg1"/>
                </a:solidFill>
              </a:defRPr>
            </a:lvl1pPr>
          </a:lstStyle>
          <a:p>
            <a:r>
              <a:rPr lang="ja-JP" altLang="en-US" dirty="0"/>
              <a:t>マスター タイトルの書式設定</a:t>
            </a:r>
            <a:endParaRPr lang="en-US" dirty="0"/>
          </a:p>
        </p:txBody>
      </p:sp>
      <p:sp>
        <p:nvSpPr>
          <p:cNvPr id="11" name="スライド番号プレースホルダー 5"/>
          <p:cNvSpPr>
            <a:spLocks noGrp="1"/>
          </p:cNvSpPr>
          <p:nvPr>
            <p:ph type="sldNum" sz="quarter" idx="12"/>
          </p:nvPr>
        </p:nvSpPr>
        <p:spPr>
          <a:xfrm>
            <a:off x="7920000" y="360000"/>
            <a:ext cx="1080000" cy="360000"/>
          </a:xfrm>
        </p:spPr>
        <p:txBody>
          <a:bodyPr/>
          <a:lstStyle>
            <a:lvl1pPr>
              <a:defRPr>
                <a:solidFill>
                  <a:schemeClr val="bg1"/>
                </a:solidFill>
              </a:defRPr>
            </a:lvl1pPr>
          </a:lstStyle>
          <a:p>
            <a:fld id="{6C97CA81-E7BB-4706-B25C-D8A52BB71168}" type="slidenum">
              <a:rPr lang="ja-JP" altLang="en-US" smtClean="0"/>
              <a:pPr/>
              <a:t>‹#›</a:t>
            </a:fld>
            <a:endParaRPr lang="ja-JP" altLang="en-US" dirty="0"/>
          </a:p>
        </p:txBody>
      </p:sp>
    </p:spTree>
    <p:extLst>
      <p:ext uri="{BB962C8B-B14F-4D97-AF65-F5344CB8AC3E}">
        <p14:creationId xmlns:p14="http://schemas.microsoft.com/office/powerpoint/2010/main" val="699441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つのコンテンツ">
    <p:spTree>
      <p:nvGrpSpPr>
        <p:cNvPr id="1" name=""/>
        <p:cNvGrpSpPr/>
        <p:nvPr/>
      </p:nvGrpSpPr>
      <p:grpSpPr>
        <a:xfrm>
          <a:off x="0" y="0"/>
          <a:ext cx="0" cy="0"/>
          <a:chOff x="0" y="0"/>
          <a:chExt cx="0" cy="0"/>
        </a:xfrm>
      </p:grpSpPr>
      <p:sp>
        <p:nvSpPr>
          <p:cNvPr id="3" name="コンテンツ プレースホルダー 2"/>
          <p:cNvSpPr>
            <a:spLocks noGrp="1"/>
          </p:cNvSpPr>
          <p:nvPr>
            <p:ph sz="half" idx="1"/>
          </p:nvPr>
        </p:nvSpPr>
        <p:spPr>
          <a:xfrm>
            <a:off x="360000" y="1439999"/>
            <a:ext cx="4154850" cy="5213894"/>
          </a:xfrm>
        </p:spPr>
        <p:txBody>
          <a:bodyPr/>
          <a:lstStyle>
            <a:lvl1pPr>
              <a:buClr>
                <a:schemeClr val="tx1">
                  <a:lumMod val="90000"/>
                  <a:lumOff val="10000"/>
                </a:schemeClr>
              </a:buClr>
              <a:defRPr/>
            </a:lvl1pPr>
            <a:lvl2pPr>
              <a:buClr>
                <a:schemeClr val="tx1">
                  <a:lumMod val="90000"/>
                  <a:lumOff val="10000"/>
                </a:schemeClr>
              </a:buClr>
              <a:defRPr/>
            </a:lvl2pPr>
            <a:lvl3pPr>
              <a:buClr>
                <a:schemeClr val="tx1">
                  <a:lumMod val="90000"/>
                  <a:lumOff val="10000"/>
                </a:schemeClr>
              </a:buClr>
              <a:defRPr/>
            </a:lvl3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コンテンツ プレースホルダー 3"/>
          <p:cNvSpPr>
            <a:spLocks noGrp="1"/>
          </p:cNvSpPr>
          <p:nvPr>
            <p:ph sz="half" idx="2"/>
          </p:nvPr>
        </p:nvSpPr>
        <p:spPr>
          <a:xfrm>
            <a:off x="4629150" y="1439999"/>
            <a:ext cx="4190850" cy="5213894"/>
          </a:xfrm>
        </p:spPr>
        <p:txBody>
          <a:bodyPr/>
          <a:lstStyle>
            <a:lvl1pPr>
              <a:buClr>
                <a:schemeClr val="tx1">
                  <a:lumMod val="90000"/>
                  <a:lumOff val="10000"/>
                </a:schemeClr>
              </a:buClr>
              <a:defRPr/>
            </a:lvl1pPr>
            <a:lvl2pPr>
              <a:buClr>
                <a:schemeClr val="tx1">
                  <a:lumMod val="90000"/>
                  <a:lumOff val="10000"/>
                </a:schemeClr>
              </a:buClr>
              <a:defRPr/>
            </a:lvl2pPr>
            <a:lvl3pPr>
              <a:buClr>
                <a:schemeClr val="tx1">
                  <a:lumMod val="90000"/>
                  <a:lumOff val="10000"/>
                </a:schemeClr>
              </a:buClr>
              <a:defRPr/>
            </a:lvl3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9" name="Title 1"/>
          <p:cNvSpPr>
            <a:spLocks noGrp="1"/>
          </p:cNvSpPr>
          <p:nvPr>
            <p:ph type="title"/>
          </p:nvPr>
        </p:nvSpPr>
        <p:spPr>
          <a:xfrm>
            <a:off x="0" y="-1"/>
            <a:ext cx="9144000" cy="1080000"/>
          </a:xfrm>
          <a:solidFill>
            <a:schemeClr val="tx1">
              <a:lumMod val="90000"/>
              <a:lumOff val="10000"/>
            </a:schemeClr>
          </a:solidFill>
        </p:spPr>
        <p:txBody>
          <a:bodyPr>
            <a:normAutofit/>
          </a:bodyPr>
          <a:lstStyle>
            <a:lvl1pPr>
              <a:defRPr sz="4400">
                <a:solidFill>
                  <a:schemeClr val="bg1"/>
                </a:solidFill>
              </a:defRPr>
            </a:lvl1pPr>
          </a:lstStyle>
          <a:p>
            <a:r>
              <a:rPr lang="ja-JP" altLang="en-US" dirty="0"/>
              <a:t>マスター タイトルの書式設定</a:t>
            </a:r>
            <a:endParaRPr lang="en-US" dirty="0"/>
          </a:p>
        </p:txBody>
      </p:sp>
      <p:sp>
        <p:nvSpPr>
          <p:cNvPr id="10" name="スライド番号プレースホルダー 5"/>
          <p:cNvSpPr>
            <a:spLocks noGrp="1"/>
          </p:cNvSpPr>
          <p:nvPr>
            <p:ph type="sldNum" sz="quarter" idx="12"/>
          </p:nvPr>
        </p:nvSpPr>
        <p:spPr>
          <a:xfrm>
            <a:off x="7920000" y="360000"/>
            <a:ext cx="1080000" cy="360000"/>
          </a:xfrm>
        </p:spPr>
        <p:txBody>
          <a:bodyPr/>
          <a:lstStyle>
            <a:lvl1pPr>
              <a:defRPr>
                <a:solidFill>
                  <a:schemeClr val="bg1"/>
                </a:solidFill>
              </a:defRPr>
            </a:lvl1pPr>
          </a:lstStyle>
          <a:p>
            <a:fld id="{6C97CA81-E7BB-4706-B25C-D8A52BB71168}" type="slidenum">
              <a:rPr lang="ja-JP" altLang="en-US" smtClean="0"/>
              <a:pPr/>
              <a:t>‹#›</a:t>
            </a:fld>
            <a:endParaRPr lang="ja-JP" altLang="en-US" dirty="0"/>
          </a:p>
        </p:txBody>
      </p:sp>
    </p:spTree>
    <p:extLst>
      <p:ext uri="{BB962C8B-B14F-4D97-AF65-F5344CB8AC3E}">
        <p14:creationId xmlns:p14="http://schemas.microsoft.com/office/powerpoint/2010/main" val="187381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normAutofit/>
          </a:bodyPr>
          <a:lstStyle>
            <a:lvl1pPr algn="l">
              <a:defRPr sz="6000"/>
            </a:lvl1pPr>
          </a:lstStyle>
          <a:p>
            <a:r>
              <a:rPr lang="ja-JP" altLang="en-US" dirty="0"/>
              <a:t>マスター タイトルの書式設定</a:t>
            </a:r>
            <a:endParaRPr lang="en-US" dirty="0"/>
          </a:p>
        </p:txBody>
      </p:sp>
      <p:sp>
        <p:nvSpPr>
          <p:cNvPr id="6" name="スライド番号プレースホルダー 5"/>
          <p:cNvSpPr>
            <a:spLocks noGrp="1"/>
          </p:cNvSpPr>
          <p:nvPr>
            <p:ph type="sldNum" sz="quarter" idx="12"/>
          </p:nvPr>
        </p:nvSpPr>
        <p:spPr/>
        <p:txBody>
          <a:bodyPr/>
          <a:lstStyle/>
          <a:p>
            <a:fld id="{6C97CA81-E7BB-4706-B25C-D8A52BB71168}" type="slidenum">
              <a:rPr lang="ja-JP" altLang="en-US" smtClean="0"/>
              <a:pPr/>
              <a:t>‹#›</a:t>
            </a:fld>
            <a:endParaRPr lang="ja-JP" altLang="en-US" dirty="0"/>
          </a:p>
        </p:txBody>
      </p:sp>
      <p:cxnSp>
        <p:nvCxnSpPr>
          <p:cNvPr id="5" name="直線コネクタ 4"/>
          <p:cNvCxnSpPr/>
          <p:nvPr userDrawn="1"/>
        </p:nvCxnSpPr>
        <p:spPr>
          <a:xfrm>
            <a:off x="247650" y="4607569"/>
            <a:ext cx="8648700" cy="0"/>
          </a:xfrm>
          <a:prstGeom prst="line">
            <a:avLst/>
          </a:prstGeom>
          <a:ln w="76200">
            <a:gradFill flip="none" rotWithShape="1">
              <a:gsLst>
                <a:gs pos="0">
                  <a:schemeClr val="bg1"/>
                </a:gs>
                <a:gs pos="99000">
                  <a:schemeClr val="tx1">
                    <a:lumMod val="75000"/>
                    <a:lumOff val="25000"/>
                  </a:schemeClr>
                </a:gs>
                <a:gs pos="68000">
                  <a:schemeClr val="bg2">
                    <a:lumMod val="25000"/>
                  </a:schemeClr>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71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5" name="日付プレースホルダー 4"/>
          <p:cNvSpPr>
            <a:spLocks noGrp="1"/>
          </p:cNvSpPr>
          <p:nvPr>
            <p:ph type="dt" sz="half" idx="10"/>
          </p:nvPr>
        </p:nvSpPr>
        <p:spPr/>
        <p:txBody>
          <a:bodyPr/>
          <a:lstStyle/>
          <a:p>
            <a:fld id="{7A7C935B-546E-4CD7-AFB8-7F6D574FAD88}" type="datetimeFigureOut">
              <a:rPr kumimoji="1" lang="ja-JP" altLang="en-US" smtClean="0"/>
              <a:t>2020/7/26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6C97CA81-E7BB-4706-B25C-D8A52BB71168}" type="slidenum">
              <a:rPr lang="ja-JP" altLang="en-US" smtClean="0"/>
              <a:pPr/>
              <a:t>‹#›</a:t>
            </a:fld>
            <a:endParaRPr lang="ja-JP" altLang="en-US" dirty="0"/>
          </a:p>
        </p:txBody>
      </p:sp>
    </p:spTree>
    <p:extLst>
      <p:ext uri="{BB962C8B-B14F-4D97-AF65-F5344CB8AC3E}">
        <p14:creationId xmlns:p14="http://schemas.microsoft.com/office/powerpoint/2010/main" val="1951813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080000"/>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360000" y="1440000"/>
            <a:ext cx="8460000" cy="4680000"/>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6" name="Slide Number Placeholder 5"/>
          <p:cNvSpPr>
            <a:spLocks noGrp="1"/>
          </p:cNvSpPr>
          <p:nvPr>
            <p:ph type="sldNum" sz="quarter" idx="4"/>
          </p:nvPr>
        </p:nvSpPr>
        <p:spPr>
          <a:xfrm>
            <a:off x="7920000" y="360000"/>
            <a:ext cx="1080000" cy="360000"/>
          </a:xfrm>
          <a:prstGeom prst="rect">
            <a:avLst/>
          </a:prstGeom>
        </p:spPr>
        <p:txBody>
          <a:bodyPr vert="horz" lIns="91440" tIns="45720" rIns="91440" bIns="45720" rtlCol="0" anchor="ctr"/>
          <a:lstStyle>
            <a:lvl1pPr algn="r">
              <a:defRPr sz="3600">
                <a:solidFill>
                  <a:schemeClr val="tx1"/>
                </a:solidFill>
              </a:defRPr>
            </a:lvl1pPr>
          </a:lstStyle>
          <a:p>
            <a:fld id="{6C97CA81-E7BB-4706-B25C-D8A52BB71168}" type="slidenum">
              <a:rPr lang="ja-JP" altLang="en-US" smtClean="0"/>
              <a:pPr/>
              <a:t>‹#›</a:t>
            </a:fld>
            <a:endParaRPr lang="ja-JP" altLang="en-US" dirty="0"/>
          </a:p>
        </p:txBody>
      </p:sp>
      <p:sp>
        <p:nvSpPr>
          <p:cNvPr id="7" name="日付プレースホルダー 6"/>
          <p:cNvSpPr>
            <a:spLocks noGrp="1"/>
          </p:cNvSpPr>
          <p:nvPr>
            <p:ph type="dt" sz="half" idx="2"/>
          </p:nvPr>
        </p:nvSpPr>
        <p:spPr>
          <a:xfrm>
            <a:off x="2333625" y="6356350"/>
            <a:ext cx="2057400" cy="365125"/>
          </a:xfrm>
          <a:prstGeom prst="rect">
            <a:avLst/>
          </a:prstGeom>
        </p:spPr>
        <p:txBody>
          <a:bodyPr vert="horz" lIns="91440" tIns="45720" rIns="91440" bIns="45720" rtlCol="0" anchor="ctr"/>
          <a:lstStyle>
            <a:lvl1pPr algn="l">
              <a:defRPr sz="2000">
                <a:solidFill>
                  <a:schemeClr val="tx1"/>
                </a:solidFill>
              </a:defRPr>
            </a:lvl1pPr>
          </a:lstStyle>
          <a:p>
            <a:fld id="{7A7C935B-546E-4CD7-AFB8-7F6D574FAD88}" type="datetimeFigureOut">
              <a:rPr lang="ja-JP" altLang="en-US" smtClean="0"/>
              <a:pPr/>
              <a:t>2020/7/26</a:t>
            </a:fld>
            <a:endParaRPr lang="ja-JP" altLang="en-US"/>
          </a:p>
        </p:txBody>
      </p:sp>
      <p:sp>
        <p:nvSpPr>
          <p:cNvPr id="8" name="フッター プレースホルダー 7"/>
          <p:cNvSpPr>
            <a:spLocks noGrp="1"/>
          </p:cNvSpPr>
          <p:nvPr>
            <p:ph type="ftr" sz="quarter" idx="3"/>
          </p:nvPr>
        </p:nvSpPr>
        <p:spPr>
          <a:xfrm>
            <a:off x="4733925" y="6356350"/>
            <a:ext cx="3086100" cy="365125"/>
          </a:xfrm>
          <a:prstGeom prst="rect">
            <a:avLst/>
          </a:prstGeom>
        </p:spPr>
        <p:txBody>
          <a:bodyPr vert="horz" lIns="91440" tIns="45720" rIns="91440" bIns="45720" rtlCol="0" anchor="ctr"/>
          <a:lstStyle>
            <a:lvl1pPr algn="ctr">
              <a:defRPr sz="2000">
                <a:solidFill>
                  <a:schemeClr val="tx1"/>
                </a:solidFill>
              </a:defRPr>
            </a:lvl1pPr>
          </a:lstStyle>
          <a:p>
            <a:endParaRPr lang="ja-JP" altLang="en-US"/>
          </a:p>
        </p:txBody>
      </p:sp>
    </p:spTree>
    <p:extLst>
      <p:ext uri="{BB962C8B-B14F-4D97-AF65-F5344CB8AC3E}">
        <p14:creationId xmlns:p14="http://schemas.microsoft.com/office/powerpoint/2010/main" val="8991605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6" r:id="rId3"/>
    <p:sldLayoutId id="2147483668" r:id="rId4"/>
    <p:sldLayoutId id="2147483669" r:id="rId5"/>
    <p:sldLayoutId id="2147483670" r:id="rId6"/>
    <p:sldLayoutId id="2147483663" r:id="rId7"/>
    <p:sldLayoutId id="2147483667" r:id="rId8"/>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spcAft>
          <a:spcPts val="600"/>
        </a:spcAft>
        <a:buClr>
          <a:srgbClr val="0078D2"/>
        </a:buClr>
        <a:buFont typeface="Wingdings" panose="05000000000000000000" pitchFamily="2" charset="2"/>
        <a:buChar char="p"/>
        <a:defRPr kumimoji="1"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spcAft>
          <a:spcPts val="600"/>
        </a:spcAft>
        <a:buClr>
          <a:srgbClr val="0070C0"/>
        </a:buClr>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spcAft>
          <a:spcPts val="600"/>
        </a:spcAft>
        <a:buClr>
          <a:srgbClr val="0070C0"/>
        </a:buClr>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spcAft>
          <a:spcPts val="60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600"/>
        </a:spcAft>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hyperlink" Target="http://isl.sist.chukyo-u.ac.jp/Archives/SSII2013TS-Hashimoto.pdf" TargetMode="Externa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hyperlink" Target="https://qiita.com/yoya/items/1da8e8e04881bab67015" TargetMode="External"/><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www.imagemagick.org/script/command-line-processing.php#option"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www.gi.ce.t.kyoto-u.ac.jp/user/susaki/image/magick_process.html" TargetMode="External"/><Relationship Id="rId2" Type="http://schemas.openxmlformats.org/officeDocument/2006/relationships/hyperlink" Target="http://shumilinux.blogspot.jp/2016/06/imagemagick-mogrify.html"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hyperlink" Target="https://qiita.com/petitviolet/items/a1da23221968ee86193b"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qiita.com/b4b4r07/items/726df1543fc48d2cb20b" TargetMode="External"/><Relationship Id="rId2" Type="http://schemas.openxmlformats.org/officeDocument/2006/relationships/hyperlink" Target="https://qiita.com/zayarwinttun/items/0dae4cb66d8f4bd2a337"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hyperlink" Target="https://qiita.com/nyango/items/7b6b719f248b2ee8d379"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hyperlink" Target="https://github.com/fukushimalab/advanced_programming"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ja-JP" altLang="en-US" dirty="0" smtClean="0"/>
              <a:t>プログラミング応用</a:t>
            </a:r>
            <a:endParaRPr kumimoji="1" lang="ja-JP" altLang="en-US" dirty="0"/>
          </a:p>
        </p:txBody>
      </p:sp>
      <p:sp>
        <p:nvSpPr>
          <p:cNvPr id="3" name="サブタイトル 2"/>
          <p:cNvSpPr>
            <a:spLocks noGrp="1"/>
          </p:cNvSpPr>
          <p:nvPr>
            <p:ph type="subTitle" idx="1"/>
          </p:nvPr>
        </p:nvSpPr>
        <p:spPr/>
        <p:txBody>
          <a:bodyPr>
            <a:normAutofit/>
          </a:bodyPr>
          <a:lstStyle/>
          <a:p>
            <a:r>
              <a:rPr kumimoji="1" lang="ja-JP" altLang="en-US" sz="3200" dirty="0" smtClean="0"/>
              <a:t>信号処理技術</a:t>
            </a:r>
            <a:endParaRPr kumimoji="1" lang="en-US" altLang="ja-JP" sz="3200" dirty="0" smtClean="0"/>
          </a:p>
          <a:p>
            <a:r>
              <a:rPr lang="ja-JP" altLang="en-US" sz="3200" dirty="0" smtClean="0"/>
              <a:t>担当：福嶋</a:t>
            </a:r>
            <a:r>
              <a:rPr lang="ja-JP" altLang="en-US" sz="3200" dirty="0"/>
              <a:t> </a:t>
            </a:r>
            <a:r>
              <a:rPr lang="ja-JP" altLang="en-US" sz="3200" dirty="0" smtClean="0"/>
              <a:t>慶</a:t>
            </a:r>
            <a:r>
              <a:rPr lang="ja-JP" altLang="en-US" sz="3200" dirty="0"/>
              <a:t>繁</a:t>
            </a:r>
            <a:endParaRPr lang="en-US" altLang="ja-JP" sz="3200" dirty="0"/>
          </a:p>
        </p:txBody>
      </p:sp>
      <p:sp>
        <p:nvSpPr>
          <p:cNvPr id="4" name="テキスト ボックス 3"/>
          <p:cNvSpPr txBox="1"/>
          <p:nvPr/>
        </p:nvSpPr>
        <p:spPr>
          <a:xfrm>
            <a:off x="7196933" y="5591175"/>
            <a:ext cx="1608133" cy="646331"/>
          </a:xfrm>
          <a:prstGeom prst="rect">
            <a:avLst/>
          </a:prstGeom>
          <a:noFill/>
        </p:spPr>
        <p:txBody>
          <a:bodyPr wrap="none" rtlCol="0">
            <a:spAutoFit/>
          </a:bodyPr>
          <a:lstStyle/>
          <a:p>
            <a:r>
              <a:rPr kumimoji="1" lang="ja-JP" altLang="en-US" dirty="0" smtClean="0"/>
              <a:t>更新履歴</a:t>
            </a:r>
            <a:endParaRPr kumimoji="1" lang="en-US" altLang="ja-JP" dirty="0" smtClean="0"/>
          </a:p>
          <a:p>
            <a:r>
              <a:rPr kumimoji="1" lang="en-US" altLang="ja-JP" dirty="0" smtClean="0"/>
              <a:t>2020</a:t>
            </a:r>
            <a:r>
              <a:rPr kumimoji="1" lang="ja-JP" altLang="en-US" dirty="0" smtClean="0"/>
              <a:t>年　福嶋</a:t>
            </a:r>
            <a:endParaRPr kumimoji="1" lang="ja-JP" altLang="en-US" dirty="0"/>
          </a:p>
        </p:txBody>
      </p:sp>
    </p:spTree>
    <p:extLst>
      <p:ext uri="{BB962C8B-B14F-4D97-AF65-F5344CB8AC3E}">
        <p14:creationId xmlns:p14="http://schemas.microsoft.com/office/powerpoint/2010/main" val="36878341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ja-JP" altLang="en-US" sz="2000" dirty="0" smtClean="0"/>
              <a:t>レベル　１：正解はテンプレートの中から１つ</a:t>
            </a:r>
            <a:endParaRPr lang="en-US" altLang="ja-JP" sz="2000" dirty="0" smtClean="0"/>
          </a:p>
          <a:p>
            <a:r>
              <a:rPr lang="ja-JP" altLang="en-US" sz="2000" dirty="0" smtClean="0"/>
              <a:t>レベル　２：画像にノイズが混入</a:t>
            </a:r>
            <a:endParaRPr lang="en-US" altLang="ja-JP" sz="2000" dirty="0" smtClean="0"/>
          </a:p>
          <a:p>
            <a:r>
              <a:rPr lang="ja-JP" altLang="en-US" sz="2000" dirty="0"/>
              <a:t>レベル　</a:t>
            </a:r>
            <a:r>
              <a:rPr lang="ja-JP" altLang="en-US" sz="2000" dirty="0" smtClean="0"/>
              <a:t>３：画像</a:t>
            </a:r>
            <a:r>
              <a:rPr lang="ja-JP" altLang="en-US" sz="2000" dirty="0"/>
              <a:t>コントラスト変わる(0.5, 1.0, 1.5, 2.0</a:t>
            </a:r>
            <a:r>
              <a:rPr lang="ja-JP" altLang="en-US" sz="2000" dirty="0" smtClean="0"/>
              <a:t>)</a:t>
            </a:r>
            <a:endParaRPr lang="en-US" altLang="ja-JP" sz="2000" dirty="0" smtClean="0"/>
          </a:p>
          <a:p>
            <a:r>
              <a:rPr lang="ja-JP" altLang="en-US" sz="2000" dirty="0"/>
              <a:t>レベル　</a:t>
            </a:r>
            <a:r>
              <a:rPr lang="ja-JP" altLang="en-US" sz="2000" dirty="0" smtClean="0"/>
              <a:t>４：テンプレートの背景透過する</a:t>
            </a:r>
            <a:endParaRPr lang="en-US" altLang="ja-JP" sz="2000" dirty="0"/>
          </a:p>
          <a:p>
            <a:r>
              <a:rPr lang="ja-JP" altLang="en-US" sz="2000" dirty="0" smtClean="0"/>
              <a:t>レベル　５：テンプレートサイズが可変（</a:t>
            </a:r>
            <a:r>
              <a:rPr lang="en-US" altLang="ja-JP" sz="2000" dirty="0" smtClean="0"/>
              <a:t>0.5</a:t>
            </a:r>
            <a:r>
              <a:rPr lang="ja-JP" altLang="en-US" sz="2000" dirty="0" err="1" smtClean="0"/>
              <a:t>，</a:t>
            </a:r>
            <a:r>
              <a:rPr lang="en-US" altLang="ja-JP" sz="2000" dirty="0" smtClean="0"/>
              <a:t>1</a:t>
            </a:r>
            <a:r>
              <a:rPr lang="ja-JP" altLang="en-US" sz="2000" dirty="0" err="1" smtClean="0"/>
              <a:t>，</a:t>
            </a:r>
            <a:r>
              <a:rPr lang="en-US" altLang="ja-JP" sz="2000" dirty="0" smtClean="0"/>
              <a:t>2</a:t>
            </a:r>
            <a:r>
              <a:rPr lang="ja-JP" altLang="en-US" sz="2000" dirty="0" smtClean="0"/>
              <a:t>）</a:t>
            </a:r>
            <a:endParaRPr lang="en-US" altLang="ja-JP" sz="2000" dirty="0" smtClean="0"/>
          </a:p>
          <a:p>
            <a:r>
              <a:rPr lang="ja-JP" altLang="en-US" sz="2000" dirty="0" smtClean="0"/>
              <a:t>レベル　６：テンプレートが回転（</a:t>
            </a:r>
            <a:r>
              <a:rPr lang="en-US" altLang="ja-JP" sz="2000" dirty="0" smtClean="0"/>
              <a:t>0</a:t>
            </a:r>
            <a:r>
              <a:rPr lang="ja-JP" altLang="en-US" sz="2000" dirty="0" err="1" smtClean="0"/>
              <a:t>，</a:t>
            </a:r>
            <a:r>
              <a:rPr lang="en-US" altLang="ja-JP" sz="2000" dirty="0" smtClean="0"/>
              <a:t>90</a:t>
            </a:r>
            <a:r>
              <a:rPr lang="ja-JP" altLang="en-US" sz="2000" dirty="0" err="1" smtClean="0"/>
              <a:t>，</a:t>
            </a:r>
            <a:r>
              <a:rPr lang="en-US" altLang="ja-JP" sz="2000" dirty="0" smtClean="0"/>
              <a:t>180</a:t>
            </a:r>
            <a:r>
              <a:rPr lang="ja-JP" altLang="en-US" sz="2000" dirty="0" err="1" smtClean="0"/>
              <a:t>，</a:t>
            </a:r>
            <a:r>
              <a:rPr lang="en-US" altLang="ja-JP" sz="2000" dirty="0" smtClean="0"/>
              <a:t>270</a:t>
            </a:r>
            <a:r>
              <a:rPr lang="ja-JP" altLang="en-US" sz="2000" dirty="0" smtClean="0"/>
              <a:t>）</a:t>
            </a:r>
            <a:endParaRPr lang="en-US" altLang="ja-JP" sz="2000" dirty="0" smtClean="0"/>
          </a:p>
          <a:p>
            <a:r>
              <a:rPr lang="ja-JP" altLang="en-US" sz="2000" dirty="0"/>
              <a:t>レベル　</a:t>
            </a:r>
            <a:r>
              <a:rPr lang="ja-JP" altLang="en-US" sz="2000" dirty="0" smtClean="0"/>
              <a:t>７：１～６のどれかがシャッフル</a:t>
            </a:r>
            <a:endParaRPr lang="en-US" altLang="ja-JP" sz="2000" dirty="0" smtClean="0"/>
          </a:p>
          <a:p>
            <a:r>
              <a:rPr lang="ja-JP" altLang="en-US" sz="2000" dirty="0"/>
              <a:t>レベル　８：ノイズが混入，コントラストが</a:t>
            </a:r>
            <a:r>
              <a:rPr lang="ja-JP" altLang="en-US" sz="2000" dirty="0" smtClean="0"/>
              <a:t>変わる，</a:t>
            </a:r>
            <a:r>
              <a:rPr lang="ja-JP" altLang="en-US" sz="2000" dirty="0"/>
              <a:t>テンプレートが</a:t>
            </a:r>
            <a:r>
              <a:rPr lang="ja-JP" altLang="en-US" sz="2000" dirty="0" smtClean="0"/>
              <a:t>透過，テンプレートサイズが可変（</a:t>
            </a:r>
            <a:r>
              <a:rPr lang="en-US" altLang="ja-JP" sz="2000" dirty="0"/>
              <a:t>0.5</a:t>
            </a:r>
            <a:r>
              <a:rPr lang="ja-JP" altLang="en-US" sz="2000" dirty="0" err="1"/>
              <a:t>，</a:t>
            </a:r>
            <a:r>
              <a:rPr lang="en-US" altLang="ja-JP" sz="2000" dirty="0"/>
              <a:t>1</a:t>
            </a:r>
            <a:r>
              <a:rPr lang="ja-JP" altLang="en-US" sz="2000" dirty="0" err="1"/>
              <a:t>，</a:t>
            </a:r>
            <a:r>
              <a:rPr lang="en-US" altLang="ja-JP" sz="2000" dirty="0"/>
              <a:t>2</a:t>
            </a:r>
            <a:r>
              <a:rPr lang="ja-JP" altLang="en-US" sz="2000" dirty="0"/>
              <a:t>） </a:t>
            </a:r>
            <a:r>
              <a:rPr lang="ja-JP" altLang="en-US" sz="2000" dirty="0" smtClean="0"/>
              <a:t>，回転</a:t>
            </a:r>
            <a:r>
              <a:rPr lang="ja-JP" altLang="en-US" sz="2000" dirty="0"/>
              <a:t>（</a:t>
            </a:r>
            <a:r>
              <a:rPr lang="en-US" altLang="ja-JP" sz="2000" dirty="0"/>
              <a:t>0</a:t>
            </a:r>
            <a:r>
              <a:rPr lang="ja-JP" altLang="en-US" sz="2000" dirty="0" err="1"/>
              <a:t>，</a:t>
            </a:r>
            <a:r>
              <a:rPr lang="en-US" altLang="ja-JP" sz="2000" dirty="0"/>
              <a:t>90</a:t>
            </a:r>
            <a:r>
              <a:rPr lang="ja-JP" altLang="en-US" sz="2000" dirty="0" err="1"/>
              <a:t>，</a:t>
            </a:r>
            <a:r>
              <a:rPr lang="en-US" altLang="ja-JP" sz="2000" dirty="0"/>
              <a:t>180</a:t>
            </a:r>
            <a:r>
              <a:rPr lang="ja-JP" altLang="en-US" sz="2000" dirty="0" err="1"/>
              <a:t>，</a:t>
            </a:r>
            <a:r>
              <a:rPr lang="en-US" altLang="ja-JP" sz="2000" dirty="0"/>
              <a:t>270</a:t>
            </a:r>
            <a:r>
              <a:rPr lang="ja-JP" altLang="en-US" sz="2000" dirty="0" smtClean="0"/>
              <a:t>）．</a:t>
            </a:r>
            <a:endParaRPr lang="en-US" altLang="ja-JP" sz="2000" dirty="0"/>
          </a:p>
          <a:p>
            <a:endParaRPr lang="en-US" altLang="ja-JP" sz="2000" dirty="0" smtClean="0"/>
          </a:p>
          <a:p>
            <a:endParaRPr lang="en-US" altLang="ja-JP" sz="2000" dirty="0" smtClean="0"/>
          </a:p>
          <a:p>
            <a:endParaRPr lang="en-US" altLang="ja-JP" sz="2000" dirty="0" smtClean="0"/>
          </a:p>
          <a:p>
            <a:endParaRPr lang="en-US" altLang="ja-JP" sz="2000" dirty="0" smtClean="0"/>
          </a:p>
        </p:txBody>
      </p:sp>
      <p:sp>
        <p:nvSpPr>
          <p:cNvPr id="3" name="タイトル 2"/>
          <p:cNvSpPr>
            <a:spLocks noGrp="1"/>
          </p:cNvSpPr>
          <p:nvPr>
            <p:ph type="title"/>
          </p:nvPr>
        </p:nvSpPr>
        <p:spPr>
          <a:xfrm>
            <a:off x="0" y="0"/>
            <a:ext cx="9144000" cy="1080000"/>
          </a:xfrm>
        </p:spPr>
        <p:txBody>
          <a:bodyPr/>
          <a:lstStyle/>
          <a:p>
            <a:r>
              <a:rPr kumimoji="1" lang="ja-JP" altLang="en-US" dirty="0" smtClean="0"/>
              <a:t>難易度</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10</a:t>
            </a:fld>
            <a:endParaRPr lang="ja-JP" altLang="en-US" dirty="0"/>
          </a:p>
        </p:txBody>
      </p:sp>
    </p:spTree>
    <p:extLst>
      <p:ext uri="{BB962C8B-B14F-4D97-AF65-F5344CB8AC3E}">
        <p14:creationId xmlns:p14="http://schemas.microsoft.com/office/powerpoint/2010/main" val="208835164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60000" y="1439999"/>
            <a:ext cx="8479200" cy="5213894"/>
          </a:xfrm>
        </p:spPr>
        <p:txBody>
          <a:bodyPr>
            <a:normAutofit/>
          </a:bodyPr>
          <a:lstStyle/>
          <a:p>
            <a:r>
              <a:rPr lang="ja-JP" altLang="en-US" sz="2400" dirty="0" smtClean="0"/>
              <a:t>出力は入力画像名</a:t>
            </a:r>
            <a:r>
              <a:rPr lang="en-US" altLang="ja-JP" sz="2400" dirty="0" smtClean="0"/>
              <a:t>.txt</a:t>
            </a:r>
          </a:p>
          <a:p>
            <a:pPr lvl="1"/>
            <a:r>
              <a:rPr lang="ja-JP" altLang="en-US" sz="2000" dirty="0" smtClean="0"/>
              <a:t>中身</a:t>
            </a:r>
            <a:endParaRPr lang="en-US" altLang="ja-JP" sz="2000" dirty="0" smtClean="0"/>
          </a:p>
          <a:p>
            <a:pPr lvl="2"/>
            <a:r>
              <a:rPr lang="en-US" altLang="ja-JP" sz="1600" dirty="0" err="1"/>
              <a:t>airgun_women_syufu</a:t>
            </a:r>
            <a:r>
              <a:rPr lang="en-US" altLang="ja-JP" sz="1600" dirty="0"/>
              <a:t> 715 412 </a:t>
            </a:r>
            <a:r>
              <a:rPr lang="en-US" altLang="ja-JP" sz="1600" dirty="0" smtClean="0"/>
              <a:t>64 59 0</a:t>
            </a:r>
            <a:r>
              <a:rPr lang="ja-JP" altLang="en-US" sz="1600" dirty="0"/>
              <a:t> </a:t>
            </a:r>
            <a:r>
              <a:rPr lang="en-US" altLang="ja-JP" sz="1600" dirty="0" smtClean="0"/>
              <a:t>0.000000</a:t>
            </a:r>
          </a:p>
          <a:p>
            <a:pPr lvl="2"/>
            <a:r>
              <a:rPr kumimoji="1" lang="ja-JP" altLang="en-US" sz="1600" dirty="0" smtClean="0"/>
              <a:t>テンプレート名　座標ｘ　座標ｙ　幅　高さ　回転　マッチングスコア</a:t>
            </a:r>
            <a:endParaRPr kumimoji="1" lang="en-US" altLang="ja-JP" sz="1600" dirty="0" smtClean="0"/>
          </a:p>
          <a:p>
            <a:pPr lvl="2"/>
            <a:r>
              <a:rPr lang="ja-JP" altLang="en-US" sz="1600" dirty="0" smtClean="0"/>
              <a:t>マッチングスコアは，</a:t>
            </a:r>
            <a:r>
              <a:rPr lang="en-US" altLang="ja-JP" sz="1600" dirty="0" smtClean="0"/>
              <a:t>SSD</a:t>
            </a:r>
            <a:r>
              <a:rPr lang="ja-JP" altLang="en-US" sz="1600" dirty="0" smtClean="0"/>
              <a:t>をテンプレートサイズで割ったものになっている</a:t>
            </a:r>
            <a:endParaRPr lang="en-US" altLang="ja-JP" sz="1600" dirty="0" smtClean="0"/>
          </a:p>
          <a:p>
            <a:r>
              <a:rPr kumimoji="1" lang="en-US" altLang="ja-JP" sz="2400" dirty="0" smtClean="0"/>
              <a:t>matching</a:t>
            </a:r>
            <a:r>
              <a:rPr kumimoji="1" lang="ja-JP" altLang="en-US" sz="2400" dirty="0" smtClean="0"/>
              <a:t>のオプションに</a:t>
            </a:r>
            <a:r>
              <a:rPr kumimoji="1" lang="ja-JP" altLang="en-US" sz="2400" dirty="0" err="1" smtClean="0"/>
              <a:t>ｗ</a:t>
            </a:r>
            <a:r>
              <a:rPr kumimoji="1" lang="ja-JP" altLang="en-US" sz="2400" dirty="0" smtClean="0"/>
              <a:t>がついている場合，下図のように発見結果が赤枠で囲まれる．</a:t>
            </a:r>
            <a:endParaRPr kumimoji="1" lang="en-US" altLang="ja-JP" sz="2400" dirty="0" smtClean="0"/>
          </a:p>
          <a:p>
            <a:r>
              <a:rPr lang="ja-JP" altLang="en-US" sz="2400" dirty="0" smtClean="0"/>
              <a:t>失敗の場合出力</a:t>
            </a:r>
            <a:endParaRPr lang="en-US" altLang="ja-JP" sz="2400" dirty="0" smtClean="0"/>
          </a:p>
          <a:p>
            <a:pPr lvl="1"/>
            <a:r>
              <a:rPr kumimoji="1" lang="ja-JP" altLang="en-US" sz="2000" dirty="0" smtClean="0"/>
              <a:t>その時は変な場所に赤枠が出る．</a:t>
            </a:r>
            <a:endParaRPr kumimoji="1" lang="en-US" altLang="ja-JP" sz="2000" dirty="0" smtClean="0"/>
          </a:p>
          <a:p>
            <a:endParaRPr kumimoji="1" lang="ja-JP" altLang="en-US" sz="2000" dirty="0"/>
          </a:p>
        </p:txBody>
      </p:sp>
      <p:sp>
        <p:nvSpPr>
          <p:cNvPr id="3" name="タイトル 2"/>
          <p:cNvSpPr>
            <a:spLocks noGrp="1"/>
          </p:cNvSpPr>
          <p:nvPr>
            <p:ph type="title"/>
          </p:nvPr>
        </p:nvSpPr>
        <p:spPr/>
        <p:txBody>
          <a:bodyPr>
            <a:normAutofit/>
          </a:bodyPr>
          <a:lstStyle/>
          <a:p>
            <a:r>
              <a:rPr kumimoji="1" lang="ja-JP" altLang="en-US" sz="4000" dirty="0" smtClean="0"/>
              <a:t>出力結果</a:t>
            </a:r>
            <a:endParaRPr kumimoji="1" lang="ja-JP" altLang="en-US" sz="4000"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100</a:t>
            </a:fld>
            <a:endParaRPr lang="ja-JP" altLang="en-US" dirty="0"/>
          </a:p>
        </p:txBody>
      </p:sp>
      <p:pic>
        <p:nvPicPr>
          <p:cNvPr id="6" name="図 5"/>
          <p:cNvPicPr>
            <a:picLocks noChangeAspect="1"/>
          </p:cNvPicPr>
          <p:nvPr/>
        </p:nvPicPr>
        <p:blipFill>
          <a:blip r:embed="rId2"/>
          <a:stretch>
            <a:fillRect/>
          </a:stretch>
        </p:blipFill>
        <p:spPr>
          <a:xfrm>
            <a:off x="4901689" y="3968750"/>
            <a:ext cx="4098311" cy="2730500"/>
          </a:xfrm>
          <a:prstGeom prst="rect">
            <a:avLst/>
          </a:prstGeom>
        </p:spPr>
      </p:pic>
    </p:spTree>
    <p:extLst>
      <p:ext uri="{BB962C8B-B14F-4D97-AF65-F5344CB8AC3E}">
        <p14:creationId xmlns:p14="http://schemas.microsoft.com/office/powerpoint/2010/main" val="154105555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60000" y="1439999"/>
            <a:ext cx="8784000" cy="5213894"/>
          </a:xfrm>
        </p:spPr>
        <p:txBody>
          <a:bodyPr/>
          <a:lstStyle/>
          <a:p>
            <a:r>
              <a:rPr lang="en-US" altLang="ja-JP" dirty="0"/>
              <a:t> </a:t>
            </a:r>
            <a:r>
              <a:rPr lang="en-US" altLang="ja-JP" dirty="0" err="1"/>
              <a:t>sh</a:t>
            </a:r>
            <a:r>
              <a:rPr lang="en-US" altLang="ja-JP" dirty="0"/>
              <a:t> answer.sh </a:t>
            </a:r>
            <a:r>
              <a:rPr lang="en-US" altLang="ja-JP" dirty="0" smtClean="0"/>
              <a:t>result level1</a:t>
            </a:r>
          </a:p>
          <a:p>
            <a:pPr lvl="1"/>
            <a:r>
              <a:rPr lang="ja-JP" altLang="en-US" dirty="0" smtClean="0"/>
              <a:t>結果のフォルダ，レベルのフォルダを指定したら判別可能</a:t>
            </a:r>
            <a:endParaRPr lang="en-US" altLang="ja-JP" dirty="0" smtClean="0"/>
          </a:p>
          <a:p>
            <a:pPr lvl="1"/>
            <a:endParaRPr lang="en-US" altLang="ja-JP" dirty="0"/>
          </a:p>
          <a:p>
            <a:r>
              <a:rPr lang="ja-JP" altLang="en-US" dirty="0"/>
              <a:t>不正解の場合は</a:t>
            </a:r>
            <a:r>
              <a:rPr lang="ja-JP" altLang="en-US" dirty="0" smtClean="0"/>
              <a:t>，</a:t>
            </a:r>
            <a:endParaRPr lang="en-US" altLang="ja-JP" dirty="0" smtClean="0"/>
          </a:p>
          <a:p>
            <a:pPr lvl="1"/>
            <a:r>
              <a:rPr lang="en-US" altLang="ja-JP" dirty="0" smtClean="0"/>
              <a:t>echo </a:t>
            </a:r>
            <a:r>
              <a:rPr lang="en-US" altLang="ja-JP" dirty="0"/>
              <a:t>"[NOT CORRECT</a:t>
            </a:r>
            <a:r>
              <a:rPr lang="en-US" altLang="ja-JP" dirty="0" smtClean="0"/>
              <a:t>]“</a:t>
            </a:r>
          </a:p>
          <a:p>
            <a:pPr lvl="1"/>
            <a:r>
              <a:rPr lang="en-US" altLang="ja-JP" dirty="0" smtClean="0"/>
              <a:t>echo “[</a:t>
            </a:r>
            <a:r>
              <a:rPr lang="en-US" altLang="ja-JP" dirty="0"/>
              <a:t>NOT CORRECT (NOT </a:t>
            </a:r>
            <a:r>
              <a:rPr lang="en-US" altLang="ja-JP" dirty="0" smtClean="0"/>
              <a:t>MATCH</a:t>
            </a:r>
            <a:r>
              <a:rPr lang="ja-JP" altLang="en-US" dirty="0"/>
              <a:t> </a:t>
            </a:r>
            <a:r>
              <a:rPr lang="en-US" altLang="ja-JP" dirty="0" smtClean="0"/>
              <a:t>TEMPLATE)]“	NOT </a:t>
            </a:r>
            <a:r>
              <a:rPr lang="en-US" altLang="ja-JP" dirty="0"/>
              <a:t>CORRECT</a:t>
            </a:r>
            <a:r>
              <a:rPr lang="ja-JP" altLang="en-US" dirty="0"/>
              <a:t>の場合は，テンプレートはあってるけど，位置とかの情報があわない場合</a:t>
            </a:r>
            <a:endParaRPr kumimoji="1" lang="ja-JP" altLang="en-US" dirty="0"/>
          </a:p>
        </p:txBody>
      </p:sp>
      <p:sp>
        <p:nvSpPr>
          <p:cNvPr id="3" name="タイトル 2"/>
          <p:cNvSpPr>
            <a:spLocks noGrp="1"/>
          </p:cNvSpPr>
          <p:nvPr>
            <p:ph type="title"/>
          </p:nvPr>
        </p:nvSpPr>
        <p:spPr/>
        <p:txBody>
          <a:bodyPr/>
          <a:lstStyle/>
          <a:p>
            <a:r>
              <a:rPr kumimoji="1" lang="ja-JP" altLang="en-US" dirty="0" smtClean="0"/>
              <a:t>正解判定シェルスクリプト</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101</a:t>
            </a:fld>
            <a:endParaRPr lang="ja-JP" altLang="en-US" dirty="0"/>
          </a:p>
        </p:txBody>
      </p:sp>
    </p:spTree>
    <p:extLst>
      <p:ext uri="{BB962C8B-B14F-4D97-AF65-F5344CB8AC3E}">
        <p14:creationId xmlns:p14="http://schemas.microsoft.com/office/powerpoint/2010/main" val="26351395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ja-JP" altLang="en-US" dirty="0" smtClean="0"/>
              <a:t>７．課題</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102</a:t>
            </a:fld>
            <a:endParaRPr lang="ja-JP" altLang="en-US" dirty="0"/>
          </a:p>
        </p:txBody>
      </p:sp>
    </p:spTree>
    <p:extLst>
      <p:ext uri="{BB962C8B-B14F-4D97-AF65-F5344CB8AC3E}">
        <p14:creationId xmlns:p14="http://schemas.microsoft.com/office/powerpoint/2010/main" val="242572760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課題の処理手順</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103</a:t>
            </a:fld>
            <a:endParaRPr lang="ja-JP" altLang="en-US" dirty="0"/>
          </a:p>
        </p:txBody>
      </p:sp>
      <p:pic>
        <p:nvPicPr>
          <p:cNvPr id="5" name="図 4"/>
          <p:cNvPicPr>
            <a:picLocks noChangeAspect="1"/>
          </p:cNvPicPr>
          <p:nvPr/>
        </p:nvPicPr>
        <p:blipFill>
          <a:blip r:embed="rId2"/>
          <a:stretch>
            <a:fillRect/>
          </a:stretch>
        </p:blipFill>
        <p:spPr>
          <a:xfrm>
            <a:off x="1962649" y="1079999"/>
            <a:ext cx="5218701" cy="5682239"/>
          </a:xfrm>
          <a:prstGeom prst="rect">
            <a:avLst/>
          </a:prstGeom>
        </p:spPr>
      </p:pic>
    </p:spTree>
    <p:extLst>
      <p:ext uri="{BB962C8B-B14F-4D97-AF65-F5344CB8AC3E}">
        <p14:creationId xmlns:p14="http://schemas.microsoft.com/office/powerpoint/2010/main" val="32227164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70000" lnSpcReduction="20000"/>
          </a:bodyPr>
          <a:lstStyle/>
          <a:p>
            <a:r>
              <a:rPr kumimoji="1" lang="en-US" altLang="ja-JP" dirty="0" err="1" smtClean="0"/>
              <a:t>imagemagick</a:t>
            </a:r>
            <a:r>
              <a:rPr kumimoji="1" lang="ja-JP" altLang="en-US" dirty="0" smtClean="0"/>
              <a:t>で様々な画像処理を実行せよ．</a:t>
            </a:r>
            <a:endParaRPr kumimoji="1" lang="en-US" altLang="ja-JP" dirty="0" smtClean="0"/>
          </a:p>
          <a:p>
            <a:r>
              <a:rPr lang="en-US" altLang="ja-JP" dirty="0" smtClean="0"/>
              <a:t>image/</a:t>
            </a:r>
            <a:r>
              <a:rPr lang="en-US" altLang="ja-JP" dirty="0" err="1" smtClean="0"/>
              <a:t>lena.ppm</a:t>
            </a:r>
            <a:r>
              <a:rPr lang="ja-JP" altLang="en-US" dirty="0"/>
              <a:t>の</a:t>
            </a:r>
            <a:r>
              <a:rPr lang="ja-JP" altLang="en-US" dirty="0" smtClean="0"/>
              <a:t>画像中</a:t>
            </a:r>
            <a:r>
              <a:rPr lang="ja-JP" altLang="en-US" dirty="0"/>
              <a:t>の</a:t>
            </a:r>
            <a:r>
              <a:rPr lang="ja-JP" altLang="en-US" dirty="0" smtClean="0"/>
              <a:t>インパルス雑音を消せ．</a:t>
            </a:r>
            <a:endParaRPr kumimoji="1" lang="en-US" altLang="ja-JP" dirty="0" smtClean="0"/>
          </a:p>
          <a:p>
            <a:endParaRPr kumimoji="1" lang="en-US" altLang="ja-JP" dirty="0" smtClean="0"/>
          </a:p>
          <a:p>
            <a:r>
              <a:rPr kumimoji="1" lang="ja-JP" altLang="en-US" dirty="0" smtClean="0"/>
              <a:t>課題のレベル１をクリアせよ</a:t>
            </a:r>
            <a:endParaRPr kumimoji="1" lang="en-US" altLang="ja-JP" dirty="0" smtClean="0"/>
          </a:p>
          <a:p>
            <a:pPr lvl="1"/>
            <a:r>
              <a:rPr lang="ja-JP" altLang="en-US" dirty="0"/>
              <a:t>非常</a:t>
            </a:r>
            <a:r>
              <a:rPr lang="ja-JP" altLang="en-US" dirty="0" smtClean="0"/>
              <a:t>に時間がかかるはず</a:t>
            </a:r>
            <a:endParaRPr kumimoji="1" lang="en-US" altLang="ja-JP" dirty="0" smtClean="0"/>
          </a:p>
          <a:p>
            <a:r>
              <a:rPr lang="en-US" altLang="ja-JP" dirty="0" smtClean="0"/>
              <a:t>matching</a:t>
            </a:r>
            <a:r>
              <a:rPr lang="ja-JP" altLang="en-US" dirty="0" smtClean="0"/>
              <a:t>のコンパイルオプションを変えると実行速度が変わることを確認せよ</a:t>
            </a:r>
            <a:endParaRPr lang="en-US" altLang="ja-JP" dirty="0" smtClean="0"/>
          </a:p>
          <a:p>
            <a:pPr lvl="1"/>
            <a:r>
              <a:rPr kumimoji="1" lang="ja-JP" altLang="en-US" dirty="0" smtClean="0"/>
              <a:t>一気に速くなるはず</a:t>
            </a:r>
            <a:endParaRPr kumimoji="1" lang="en-US" altLang="ja-JP" dirty="0" smtClean="0"/>
          </a:p>
          <a:p>
            <a:r>
              <a:rPr lang="en-US" altLang="ja-JP" dirty="0"/>
              <a:t>matching</a:t>
            </a:r>
            <a:r>
              <a:rPr lang="ja-JP" altLang="en-US" dirty="0" smtClean="0"/>
              <a:t>の実行オプション</a:t>
            </a:r>
            <a:r>
              <a:rPr lang="ja-JP" altLang="en-US" dirty="0"/>
              <a:t>を変えると実行速度が変わることを確認</a:t>
            </a:r>
            <a:r>
              <a:rPr lang="ja-JP" altLang="en-US" dirty="0" smtClean="0"/>
              <a:t>せよ</a:t>
            </a:r>
            <a:endParaRPr lang="en-US" altLang="ja-JP" dirty="0" smtClean="0"/>
          </a:p>
          <a:p>
            <a:pPr lvl="1"/>
            <a:r>
              <a:rPr kumimoji="1" lang="ja-JP" altLang="en-US" dirty="0" smtClean="0"/>
              <a:t>グレイスケールを使うとさらに速くなるはず．精度はわからない．</a:t>
            </a:r>
            <a:endParaRPr kumimoji="1" lang="en-US" altLang="ja-JP" dirty="0" smtClean="0"/>
          </a:p>
          <a:p>
            <a:r>
              <a:rPr lang="ja-JP" altLang="en-US" dirty="0" smtClean="0"/>
              <a:t>課題</a:t>
            </a:r>
            <a:r>
              <a:rPr lang="ja-JP" altLang="en-US" dirty="0"/>
              <a:t>の</a:t>
            </a:r>
            <a:r>
              <a:rPr lang="ja-JP" altLang="en-US" dirty="0" smtClean="0"/>
              <a:t>レベル２以降にチャレンジせよ</a:t>
            </a:r>
            <a:endParaRPr lang="en-US" altLang="ja-JP" dirty="0"/>
          </a:p>
          <a:p>
            <a:r>
              <a:rPr lang="ja-JP" altLang="en-US" dirty="0" smtClean="0"/>
              <a:t>来週以降の分担・計画を立てよ</a:t>
            </a:r>
            <a:endParaRPr kumimoji="1" lang="ja-JP" altLang="en-US" dirty="0"/>
          </a:p>
        </p:txBody>
      </p:sp>
      <p:sp>
        <p:nvSpPr>
          <p:cNvPr id="3" name="タイトル 2"/>
          <p:cNvSpPr>
            <a:spLocks noGrp="1"/>
          </p:cNvSpPr>
          <p:nvPr>
            <p:ph type="title"/>
          </p:nvPr>
        </p:nvSpPr>
        <p:spPr/>
        <p:txBody>
          <a:bodyPr/>
          <a:lstStyle/>
          <a:p>
            <a:r>
              <a:rPr lang="ja-JP" altLang="en-US" dirty="0" smtClean="0"/>
              <a:t>１週目演習課題</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104</a:t>
            </a:fld>
            <a:endParaRPr lang="ja-JP" altLang="en-US" dirty="0"/>
          </a:p>
        </p:txBody>
      </p:sp>
    </p:spTree>
    <p:extLst>
      <p:ext uri="{BB962C8B-B14F-4D97-AF65-F5344CB8AC3E}">
        <p14:creationId xmlns:p14="http://schemas.microsoft.com/office/powerpoint/2010/main" val="199825852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レベル１結果（動作確認用）</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105</a:t>
            </a:fld>
            <a:endParaRPr lang="ja-JP" altLang="en-US" dirty="0"/>
          </a:p>
        </p:txBody>
      </p:sp>
      <p:sp>
        <p:nvSpPr>
          <p:cNvPr id="5" name="正方形/長方形 4"/>
          <p:cNvSpPr/>
          <p:nvPr/>
        </p:nvSpPr>
        <p:spPr>
          <a:xfrm>
            <a:off x="169983" y="1079999"/>
            <a:ext cx="7098323" cy="5078313"/>
          </a:xfrm>
          <a:prstGeom prst="rect">
            <a:avLst/>
          </a:prstGeom>
        </p:spPr>
        <p:txBody>
          <a:bodyPr wrap="square">
            <a:spAutoFit/>
          </a:bodyPr>
          <a:lstStyle/>
          <a:p>
            <a:r>
              <a:rPr lang="en-US" altLang="ja-JP" sz="1200" dirty="0" err="1" smtClean="0"/>
              <a:t>fukushima@letsnote</a:t>
            </a:r>
            <a:r>
              <a:rPr lang="en-US" altLang="ja-JP" sz="1200" dirty="0" smtClean="0"/>
              <a:t>:~/</a:t>
            </a:r>
            <a:r>
              <a:rPr lang="en-US" altLang="ja-JP" sz="1200" dirty="0" err="1" smtClean="0"/>
              <a:t>advanced_programming_signal_processing</a:t>
            </a:r>
            <a:r>
              <a:rPr lang="en-US" altLang="ja-JP" sz="1200" dirty="0"/>
              <a:t>$ </a:t>
            </a:r>
            <a:r>
              <a:rPr lang="en-US" altLang="ja-JP" sz="1200" dirty="0" err="1"/>
              <a:t>sh</a:t>
            </a:r>
            <a:r>
              <a:rPr lang="en-US" altLang="ja-JP" sz="1200" dirty="0"/>
              <a:t> answer.sh result level1</a:t>
            </a:r>
          </a:p>
          <a:p>
            <a:r>
              <a:rPr lang="en-US" altLang="ja-JP" sz="1200" dirty="0"/>
              <a:t>level1_000.txt</a:t>
            </a:r>
          </a:p>
          <a:p>
            <a:r>
              <a:rPr lang="en-US" altLang="ja-JP" sz="1200" dirty="0"/>
              <a:t>[CORRECT]</a:t>
            </a:r>
          </a:p>
          <a:p>
            <a:r>
              <a:rPr lang="en-US" altLang="ja-JP" sz="1200" dirty="0"/>
              <a:t>level1_001.txt</a:t>
            </a:r>
          </a:p>
          <a:p>
            <a:r>
              <a:rPr lang="en-US" altLang="ja-JP" sz="1200" dirty="0"/>
              <a:t>[CORRECT]</a:t>
            </a:r>
          </a:p>
          <a:p>
            <a:r>
              <a:rPr lang="en-US" altLang="ja-JP" sz="1200" dirty="0"/>
              <a:t>level1_002.txt</a:t>
            </a:r>
          </a:p>
          <a:p>
            <a:r>
              <a:rPr lang="en-US" altLang="ja-JP" sz="1200" dirty="0"/>
              <a:t>[CORRECT]</a:t>
            </a:r>
          </a:p>
          <a:p>
            <a:r>
              <a:rPr lang="en-US" altLang="ja-JP" sz="1200" dirty="0"/>
              <a:t>level1_003.txt</a:t>
            </a:r>
          </a:p>
          <a:p>
            <a:r>
              <a:rPr lang="en-US" altLang="ja-JP" sz="1200" dirty="0"/>
              <a:t>[CORRECT]</a:t>
            </a:r>
          </a:p>
          <a:p>
            <a:r>
              <a:rPr lang="en-US" altLang="ja-JP" sz="1200" dirty="0"/>
              <a:t>level1_004.txt</a:t>
            </a:r>
          </a:p>
          <a:p>
            <a:r>
              <a:rPr lang="en-US" altLang="ja-JP" sz="1200" dirty="0"/>
              <a:t>[CORRECT]</a:t>
            </a:r>
          </a:p>
          <a:p>
            <a:r>
              <a:rPr lang="en-US" altLang="ja-JP" sz="1200" dirty="0"/>
              <a:t>level1_005.txt</a:t>
            </a:r>
          </a:p>
          <a:p>
            <a:r>
              <a:rPr lang="en-US" altLang="ja-JP" sz="1200" dirty="0"/>
              <a:t>[CORRECT]</a:t>
            </a:r>
          </a:p>
          <a:p>
            <a:r>
              <a:rPr lang="en-US" altLang="ja-JP" sz="1200" dirty="0"/>
              <a:t>level1_006.txt</a:t>
            </a:r>
          </a:p>
          <a:p>
            <a:r>
              <a:rPr lang="en-US" altLang="ja-JP" sz="1200" dirty="0"/>
              <a:t>[CORRECT]</a:t>
            </a:r>
          </a:p>
          <a:p>
            <a:r>
              <a:rPr lang="en-US" altLang="ja-JP" sz="1200" dirty="0"/>
              <a:t>level1_007.txt</a:t>
            </a:r>
          </a:p>
          <a:p>
            <a:r>
              <a:rPr lang="en-US" altLang="ja-JP" sz="1200" dirty="0"/>
              <a:t>[CORRECT]</a:t>
            </a:r>
          </a:p>
          <a:p>
            <a:r>
              <a:rPr lang="en-US" altLang="ja-JP" sz="1200" dirty="0"/>
              <a:t>level1_008.txt</a:t>
            </a:r>
          </a:p>
          <a:p>
            <a:r>
              <a:rPr lang="en-US" altLang="ja-JP" sz="1200" dirty="0"/>
              <a:t>[CORRECT]</a:t>
            </a:r>
          </a:p>
          <a:p>
            <a:r>
              <a:rPr lang="en-US" altLang="ja-JP" sz="1200" dirty="0"/>
              <a:t>level1_009.txt</a:t>
            </a:r>
          </a:p>
          <a:p>
            <a:r>
              <a:rPr lang="en-US" altLang="ja-JP" sz="1200" dirty="0"/>
              <a:t>[CORRECT]</a:t>
            </a:r>
          </a:p>
          <a:p>
            <a:endParaRPr lang="en-US" altLang="ja-JP" sz="1200" dirty="0"/>
          </a:p>
          <a:p>
            <a:r>
              <a:rPr lang="en-US" altLang="ja-JP" sz="1200" dirty="0"/>
              <a:t>==========================</a:t>
            </a:r>
          </a:p>
          <a:p>
            <a:r>
              <a:rPr lang="en-US" altLang="ja-JP" sz="1200" dirty="0"/>
              <a:t>SUMMARY</a:t>
            </a:r>
          </a:p>
          <a:p>
            <a:r>
              <a:rPr lang="en-US" altLang="ja-JP" sz="1200" dirty="0"/>
              <a:t>CORRECT RATE: 10/10</a:t>
            </a:r>
          </a:p>
          <a:p>
            <a:r>
              <a:rPr lang="en-US" altLang="ja-JP" sz="1200" dirty="0"/>
              <a:t>ANSWER FILE NOT EXIST: 0</a:t>
            </a:r>
          </a:p>
          <a:p>
            <a:r>
              <a:rPr lang="en-US" altLang="ja-JP" sz="1200" dirty="0"/>
              <a:t>==========================</a:t>
            </a:r>
            <a:endParaRPr lang="ja-JP" altLang="en-US" sz="1200" dirty="0"/>
          </a:p>
        </p:txBody>
      </p:sp>
      <p:sp>
        <p:nvSpPr>
          <p:cNvPr id="6" name="テキスト ボックス 5"/>
          <p:cNvSpPr txBox="1"/>
          <p:nvPr/>
        </p:nvSpPr>
        <p:spPr>
          <a:xfrm>
            <a:off x="3177548" y="5070231"/>
            <a:ext cx="4253087" cy="369332"/>
          </a:xfrm>
          <a:prstGeom prst="rect">
            <a:avLst/>
          </a:prstGeom>
          <a:noFill/>
        </p:spPr>
        <p:txBody>
          <a:bodyPr wrap="none" rtlCol="0">
            <a:spAutoFit/>
          </a:bodyPr>
          <a:lstStyle/>
          <a:p>
            <a:r>
              <a:rPr lang="ja-JP" altLang="en-US" dirty="0" smtClean="0"/>
              <a:t>デフォルトで正解率</a:t>
            </a:r>
            <a:r>
              <a:rPr lang="en-US" altLang="ja-JP" dirty="0" smtClean="0"/>
              <a:t>100</a:t>
            </a:r>
            <a:r>
              <a:rPr lang="ja-JP" altLang="en-US" dirty="0" smtClean="0"/>
              <a:t>％で出るはず．</a:t>
            </a:r>
            <a:endParaRPr kumimoji="1" lang="ja-JP" altLang="en-US" dirty="0"/>
          </a:p>
        </p:txBody>
      </p:sp>
      <p:cxnSp>
        <p:nvCxnSpPr>
          <p:cNvPr id="8" name="直線矢印コネクタ 7"/>
          <p:cNvCxnSpPr/>
          <p:nvPr/>
        </p:nvCxnSpPr>
        <p:spPr>
          <a:xfrm flipH="1">
            <a:off x="1934308" y="5591908"/>
            <a:ext cx="838200" cy="11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2772508" y="5407242"/>
            <a:ext cx="1107996" cy="369332"/>
          </a:xfrm>
          <a:prstGeom prst="rect">
            <a:avLst/>
          </a:prstGeom>
          <a:noFill/>
        </p:spPr>
        <p:txBody>
          <a:bodyPr wrap="none" rtlCol="0">
            <a:spAutoFit/>
          </a:bodyPr>
          <a:lstStyle/>
          <a:p>
            <a:r>
              <a:rPr lang="ja-JP" altLang="en-US" dirty="0" smtClean="0"/>
              <a:t>全て一致</a:t>
            </a:r>
            <a:endParaRPr kumimoji="1" lang="ja-JP" altLang="en-US" dirty="0"/>
          </a:p>
        </p:txBody>
      </p:sp>
    </p:spTree>
    <p:extLst>
      <p:ext uri="{BB962C8B-B14F-4D97-AF65-F5344CB8AC3E}">
        <p14:creationId xmlns:p14="http://schemas.microsoft.com/office/powerpoint/2010/main" val="35444579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88090" y="1079999"/>
            <a:ext cx="7385538" cy="5155257"/>
          </a:xfrm>
          <a:prstGeom prst="rect">
            <a:avLst/>
          </a:prstGeom>
        </p:spPr>
        <p:txBody>
          <a:bodyPr wrap="square">
            <a:spAutoFit/>
          </a:bodyPr>
          <a:lstStyle/>
          <a:p>
            <a:r>
              <a:rPr lang="ja-JP" altLang="en-US" sz="700" dirty="0"/>
              <a:t>fukushima</a:t>
            </a:r>
            <a:r>
              <a:rPr lang="ja-JP" altLang="en-US" sz="700" dirty="0" smtClean="0"/>
              <a:t>@</a:t>
            </a:r>
            <a:r>
              <a:rPr lang="en-US" altLang="ja-JP" sz="700" dirty="0" err="1" smtClean="0"/>
              <a:t>letsnote</a:t>
            </a:r>
            <a:r>
              <a:rPr lang="ja-JP" altLang="en-US" sz="700" dirty="0" smtClean="0"/>
              <a:t>:</a:t>
            </a:r>
            <a:r>
              <a:rPr lang="ja-JP" altLang="en-US" sz="700" dirty="0"/>
              <a:t>~</a:t>
            </a:r>
            <a:r>
              <a:rPr lang="ja-JP" altLang="en-US" sz="700" dirty="0" smtClean="0"/>
              <a:t>/advanced_progra</a:t>
            </a:r>
            <a:r>
              <a:rPr lang="ja-JP" altLang="en-US" sz="700" dirty="0"/>
              <a:t>mming_signal_processing$ sh answer.sh result level2</a:t>
            </a:r>
          </a:p>
          <a:p>
            <a:r>
              <a:rPr lang="ja-JP" altLang="en-US" sz="700" dirty="0"/>
              <a:t>level1_000.txt</a:t>
            </a:r>
          </a:p>
          <a:p>
            <a:r>
              <a:rPr lang="ja-JP" altLang="en-US" sz="700" dirty="0"/>
              <a:t>[ANSWER FILE NOT EXIST]</a:t>
            </a:r>
          </a:p>
          <a:p>
            <a:r>
              <a:rPr lang="ja-JP" altLang="en-US" sz="700" dirty="0"/>
              <a:t>level1_001.txt</a:t>
            </a:r>
          </a:p>
          <a:p>
            <a:r>
              <a:rPr lang="ja-JP" altLang="en-US" sz="700" dirty="0"/>
              <a:t>[ANSWER FILE NOT EXIST]</a:t>
            </a:r>
          </a:p>
          <a:p>
            <a:r>
              <a:rPr lang="ja-JP" altLang="en-US" sz="700" dirty="0"/>
              <a:t>level1_002.txt</a:t>
            </a:r>
          </a:p>
          <a:p>
            <a:r>
              <a:rPr lang="ja-JP" altLang="en-US" sz="700" dirty="0"/>
              <a:t>[ANSWER FILE NOT EXIST]</a:t>
            </a:r>
          </a:p>
          <a:p>
            <a:r>
              <a:rPr lang="ja-JP" altLang="en-US" sz="700" dirty="0"/>
              <a:t>level1_003.txt</a:t>
            </a:r>
          </a:p>
          <a:p>
            <a:r>
              <a:rPr lang="ja-JP" altLang="en-US" sz="700" dirty="0"/>
              <a:t>[ANSWER FILE NOT EXIST]</a:t>
            </a:r>
          </a:p>
          <a:p>
            <a:r>
              <a:rPr lang="ja-JP" altLang="en-US" sz="700" dirty="0"/>
              <a:t>level1_004.txt</a:t>
            </a:r>
          </a:p>
          <a:p>
            <a:r>
              <a:rPr lang="ja-JP" altLang="en-US" sz="700" dirty="0"/>
              <a:t>[ANSWER FILE NOT EXIST]</a:t>
            </a:r>
          </a:p>
          <a:p>
            <a:r>
              <a:rPr lang="ja-JP" altLang="en-US" sz="700" dirty="0"/>
              <a:t>level1_005.txt</a:t>
            </a:r>
          </a:p>
          <a:p>
            <a:r>
              <a:rPr lang="ja-JP" altLang="en-US" sz="700" dirty="0"/>
              <a:t>[ANSWER FILE NOT EXIST]</a:t>
            </a:r>
          </a:p>
          <a:p>
            <a:r>
              <a:rPr lang="ja-JP" altLang="en-US" sz="700" dirty="0"/>
              <a:t>level1_006.txt</a:t>
            </a:r>
          </a:p>
          <a:p>
            <a:r>
              <a:rPr lang="ja-JP" altLang="en-US" sz="700" dirty="0"/>
              <a:t>[ANSWER FILE NOT EXIST]</a:t>
            </a:r>
          </a:p>
          <a:p>
            <a:r>
              <a:rPr lang="ja-JP" altLang="en-US" sz="700" dirty="0"/>
              <a:t>level1_007.txt</a:t>
            </a:r>
          </a:p>
          <a:p>
            <a:r>
              <a:rPr lang="ja-JP" altLang="en-US" sz="700" dirty="0"/>
              <a:t>[ANSWER FILE NOT EXIST]</a:t>
            </a:r>
          </a:p>
          <a:p>
            <a:r>
              <a:rPr lang="ja-JP" altLang="en-US" sz="700" dirty="0"/>
              <a:t>level1_008.txt</a:t>
            </a:r>
          </a:p>
          <a:p>
            <a:r>
              <a:rPr lang="ja-JP" altLang="en-US" sz="700" dirty="0"/>
              <a:t>[ANSWER FILE NOT EXIST]</a:t>
            </a:r>
          </a:p>
          <a:p>
            <a:r>
              <a:rPr lang="ja-JP" altLang="en-US" sz="700" dirty="0"/>
              <a:t>level1_009.txt</a:t>
            </a:r>
          </a:p>
          <a:p>
            <a:r>
              <a:rPr lang="ja-JP" altLang="en-US" sz="700" dirty="0"/>
              <a:t>[ANSWER FILE NOT EXIST]</a:t>
            </a:r>
          </a:p>
          <a:p>
            <a:r>
              <a:rPr lang="ja-JP" altLang="en-US" sz="700" dirty="0"/>
              <a:t>level2_000.txt</a:t>
            </a:r>
          </a:p>
          <a:p>
            <a:r>
              <a:rPr lang="ja-JP" altLang="en-US" sz="700" dirty="0"/>
              <a:t>[NOT CORRECT (IGNORE RESULT FILE)]</a:t>
            </a:r>
          </a:p>
          <a:p>
            <a:r>
              <a:rPr lang="ja-JP" altLang="en-US" sz="700" dirty="0"/>
              <a:t>level2_001.txt</a:t>
            </a:r>
          </a:p>
          <a:p>
            <a:r>
              <a:rPr lang="ja-JP" altLang="en-US" sz="700" dirty="0"/>
              <a:t>[NOT CORRECT (IGNORE RESULT FILE)]</a:t>
            </a:r>
          </a:p>
          <a:p>
            <a:r>
              <a:rPr lang="ja-JP" altLang="en-US" sz="700" dirty="0"/>
              <a:t>level2_002.txt</a:t>
            </a:r>
          </a:p>
          <a:p>
            <a:r>
              <a:rPr lang="ja-JP" altLang="en-US" sz="700" dirty="0"/>
              <a:t>[NOT CORRECT (IGNORE RESULT FILE)]</a:t>
            </a:r>
          </a:p>
          <a:p>
            <a:r>
              <a:rPr lang="ja-JP" altLang="en-US" sz="700" dirty="0"/>
              <a:t>level2_003.txt</a:t>
            </a:r>
          </a:p>
          <a:p>
            <a:r>
              <a:rPr lang="ja-JP" altLang="en-US" sz="700" dirty="0"/>
              <a:t>[NOT CORRECT (IGNORE RESULT FILE)]</a:t>
            </a:r>
          </a:p>
          <a:p>
            <a:r>
              <a:rPr lang="ja-JP" altLang="en-US" sz="700" dirty="0"/>
              <a:t>level2_004.txt</a:t>
            </a:r>
          </a:p>
          <a:p>
            <a:r>
              <a:rPr lang="ja-JP" altLang="en-US" sz="700" dirty="0"/>
              <a:t>[NOT CORRECT (IGNORE RESULT FILE)]</a:t>
            </a:r>
          </a:p>
          <a:p>
            <a:r>
              <a:rPr lang="ja-JP" altLang="en-US" sz="700" dirty="0"/>
              <a:t>level2_005.txt</a:t>
            </a:r>
          </a:p>
          <a:p>
            <a:r>
              <a:rPr lang="ja-JP" altLang="en-US" sz="700" dirty="0"/>
              <a:t>[NOT CORRECT (IGNORE RESULT FILE)]</a:t>
            </a:r>
          </a:p>
          <a:p>
            <a:r>
              <a:rPr lang="ja-JP" altLang="en-US" sz="700" dirty="0"/>
              <a:t>level2_006.txt</a:t>
            </a:r>
          </a:p>
          <a:p>
            <a:r>
              <a:rPr lang="ja-JP" altLang="en-US" sz="700" dirty="0"/>
              <a:t>[NOT CORRECT (IGNORE RESULT FILE)]</a:t>
            </a:r>
          </a:p>
          <a:p>
            <a:r>
              <a:rPr lang="ja-JP" altLang="en-US" sz="700" dirty="0"/>
              <a:t>level2_007.txt</a:t>
            </a:r>
          </a:p>
          <a:p>
            <a:r>
              <a:rPr lang="ja-JP" altLang="en-US" sz="700" dirty="0"/>
              <a:t>[NOT CORRECT (IGNORE RESULT FILE)]</a:t>
            </a:r>
          </a:p>
          <a:p>
            <a:r>
              <a:rPr lang="ja-JP" altLang="en-US" sz="700" dirty="0"/>
              <a:t>level2_008.txt</a:t>
            </a:r>
          </a:p>
          <a:p>
            <a:r>
              <a:rPr lang="ja-JP" altLang="en-US" sz="700" dirty="0"/>
              <a:t>[NOT CORRECT (IGNORE RESULT FILE)]</a:t>
            </a:r>
          </a:p>
          <a:p>
            <a:r>
              <a:rPr lang="ja-JP" altLang="en-US" sz="700" dirty="0"/>
              <a:t>level2_009.txt</a:t>
            </a:r>
          </a:p>
          <a:p>
            <a:r>
              <a:rPr lang="ja-JP" altLang="en-US" sz="700" dirty="0"/>
              <a:t>[NOT CORRECT (IGNORE RESULT FILE)]</a:t>
            </a:r>
          </a:p>
          <a:p>
            <a:endParaRPr lang="ja-JP" altLang="en-US" sz="700" dirty="0"/>
          </a:p>
          <a:p>
            <a:r>
              <a:rPr lang="ja-JP" altLang="en-US" sz="700" dirty="0"/>
              <a:t>==========================</a:t>
            </a:r>
          </a:p>
          <a:p>
            <a:r>
              <a:rPr lang="ja-JP" altLang="en-US" sz="700" dirty="0"/>
              <a:t>SUMMARY</a:t>
            </a:r>
          </a:p>
          <a:p>
            <a:r>
              <a:rPr lang="ja-JP" altLang="en-US" sz="700" dirty="0"/>
              <a:t>CORRECT RATE: 0/10</a:t>
            </a:r>
          </a:p>
          <a:p>
            <a:r>
              <a:rPr lang="ja-JP" altLang="en-US" sz="700" dirty="0"/>
              <a:t>ANSWER FILE NOT EXIST: 10</a:t>
            </a:r>
          </a:p>
          <a:p>
            <a:r>
              <a:rPr lang="ja-JP" altLang="en-US" sz="700" dirty="0"/>
              <a:t>==========================</a:t>
            </a:r>
          </a:p>
        </p:txBody>
      </p:sp>
      <p:sp>
        <p:nvSpPr>
          <p:cNvPr id="3" name="タイトル 2"/>
          <p:cNvSpPr>
            <a:spLocks noGrp="1"/>
          </p:cNvSpPr>
          <p:nvPr>
            <p:ph type="title"/>
          </p:nvPr>
        </p:nvSpPr>
        <p:spPr/>
        <p:txBody>
          <a:bodyPr>
            <a:normAutofit/>
          </a:bodyPr>
          <a:lstStyle/>
          <a:p>
            <a:r>
              <a:rPr lang="ja-JP" altLang="en-US" dirty="0" smtClean="0"/>
              <a:t>レベル</a:t>
            </a:r>
            <a:r>
              <a:rPr lang="ja-JP" altLang="en-US" dirty="0"/>
              <a:t>２</a:t>
            </a:r>
            <a:r>
              <a:rPr lang="ja-JP" altLang="en-US" dirty="0" smtClean="0"/>
              <a:t>結果（動作確認用）</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106</a:t>
            </a:fld>
            <a:endParaRPr lang="ja-JP" altLang="en-US" dirty="0"/>
          </a:p>
        </p:txBody>
      </p:sp>
      <p:sp>
        <p:nvSpPr>
          <p:cNvPr id="6" name="テキスト ボックス 5"/>
          <p:cNvSpPr txBox="1"/>
          <p:nvPr/>
        </p:nvSpPr>
        <p:spPr>
          <a:xfrm>
            <a:off x="3177548" y="5070231"/>
            <a:ext cx="5618846" cy="369332"/>
          </a:xfrm>
          <a:prstGeom prst="rect">
            <a:avLst/>
          </a:prstGeom>
          <a:noFill/>
        </p:spPr>
        <p:txBody>
          <a:bodyPr wrap="none" rtlCol="0">
            <a:spAutoFit/>
          </a:bodyPr>
          <a:lstStyle/>
          <a:p>
            <a:r>
              <a:rPr lang="ja-JP" altLang="en-US" dirty="0" smtClean="0"/>
              <a:t>そのままやったら全く見つけられず</a:t>
            </a:r>
            <a:r>
              <a:rPr lang="en-US" altLang="ja-JP" dirty="0" smtClean="0"/>
              <a:t>0</a:t>
            </a:r>
            <a:r>
              <a:rPr lang="ja-JP" altLang="en-US" dirty="0" smtClean="0"/>
              <a:t>％になるはず．</a:t>
            </a:r>
            <a:endParaRPr kumimoji="1" lang="ja-JP" altLang="en-US" dirty="0"/>
          </a:p>
        </p:txBody>
      </p:sp>
      <p:cxnSp>
        <p:nvCxnSpPr>
          <p:cNvPr id="8" name="直線矢印コネクタ 7"/>
          <p:cNvCxnSpPr/>
          <p:nvPr/>
        </p:nvCxnSpPr>
        <p:spPr>
          <a:xfrm flipH="1">
            <a:off x="1189892" y="5254897"/>
            <a:ext cx="1872844" cy="600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3343924" y="5671011"/>
            <a:ext cx="4234108" cy="646331"/>
          </a:xfrm>
          <a:prstGeom prst="rect">
            <a:avLst/>
          </a:prstGeom>
          <a:noFill/>
        </p:spPr>
        <p:txBody>
          <a:bodyPr wrap="none" rtlCol="0">
            <a:spAutoFit/>
          </a:bodyPr>
          <a:lstStyle/>
          <a:p>
            <a:r>
              <a:rPr lang="en-US" altLang="ja-JP" dirty="0" smtClean="0"/>
              <a:t>Level1</a:t>
            </a:r>
            <a:r>
              <a:rPr lang="ja-JP" altLang="en-US" dirty="0" smtClean="0"/>
              <a:t>の結果を無視した個数</a:t>
            </a:r>
            <a:endParaRPr lang="en-US" altLang="ja-JP" dirty="0" smtClean="0"/>
          </a:p>
          <a:p>
            <a:r>
              <a:rPr lang="ja-JP" altLang="en-US" dirty="0" smtClean="0"/>
              <a:t>（</a:t>
            </a:r>
            <a:r>
              <a:rPr lang="en-US" altLang="ja-JP" dirty="0" smtClean="0"/>
              <a:t>level1</a:t>
            </a:r>
            <a:r>
              <a:rPr lang="ja-JP" altLang="en-US" dirty="0" smtClean="0"/>
              <a:t>のファイルも入っているため）</a:t>
            </a:r>
            <a:endParaRPr kumimoji="1" lang="ja-JP" altLang="en-US" dirty="0"/>
          </a:p>
        </p:txBody>
      </p:sp>
      <p:cxnSp>
        <p:nvCxnSpPr>
          <p:cNvPr id="11" name="直線矢印コネクタ 10"/>
          <p:cNvCxnSpPr/>
          <p:nvPr/>
        </p:nvCxnSpPr>
        <p:spPr>
          <a:xfrm flipH="1">
            <a:off x="1323049" y="5830838"/>
            <a:ext cx="1987656" cy="196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98170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smtClean="0"/>
              <a:t>レベル７までをクリアする</a:t>
            </a:r>
            <a:endParaRPr lang="en-US" altLang="ja-JP" dirty="0" smtClean="0"/>
          </a:p>
          <a:p>
            <a:pPr lvl="1"/>
            <a:r>
              <a:rPr kumimoji="1" lang="ja-JP" altLang="en-US" dirty="0" smtClean="0"/>
              <a:t>速度・精度のどちらかを追求するか，そのバランスを追求するか，もしくはどちらも追及する</a:t>
            </a:r>
            <a:endParaRPr kumimoji="1" lang="ja-JP" altLang="en-US" dirty="0"/>
          </a:p>
        </p:txBody>
      </p:sp>
      <p:sp>
        <p:nvSpPr>
          <p:cNvPr id="3" name="タイトル 2"/>
          <p:cNvSpPr>
            <a:spLocks noGrp="1"/>
          </p:cNvSpPr>
          <p:nvPr>
            <p:ph type="title"/>
          </p:nvPr>
        </p:nvSpPr>
        <p:spPr/>
        <p:txBody>
          <a:bodyPr/>
          <a:lstStyle/>
          <a:p>
            <a:r>
              <a:rPr lang="ja-JP" altLang="en-US" dirty="0" smtClean="0"/>
              <a:t>２・３週目</a:t>
            </a:r>
            <a:r>
              <a:rPr kumimoji="1" lang="ja-JP" altLang="en-US" dirty="0" smtClean="0"/>
              <a:t>演習課題</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107</a:t>
            </a:fld>
            <a:endParaRPr lang="ja-JP" altLang="en-US" dirty="0"/>
          </a:p>
        </p:txBody>
      </p:sp>
      <p:sp>
        <p:nvSpPr>
          <p:cNvPr id="5" name="正方形/長方形 4"/>
          <p:cNvSpPr/>
          <p:nvPr/>
        </p:nvSpPr>
        <p:spPr>
          <a:xfrm>
            <a:off x="777424" y="4117703"/>
            <a:ext cx="7575728" cy="646331"/>
          </a:xfrm>
          <a:prstGeom prst="rect">
            <a:avLst/>
          </a:prstGeom>
        </p:spPr>
        <p:txBody>
          <a:bodyPr wrap="none">
            <a:spAutoFit/>
          </a:bodyPr>
          <a:lstStyle/>
          <a:p>
            <a:r>
              <a:rPr lang="ja-JP" altLang="en-US" dirty="0" smtClean="0"/>
              <a:t> </a:t>
            </a:r>
            <a:r>
              <a:rPr lang="ja-JP" altLang="en-US" dirty="0"/>
              <a:t>unexpected </a:t>
            </a:r>
            <a:r>
              <a:rPr lang="ja-JP" altLang="en-US" dirty="0" smtClean="0"/>
              <a:t>operatorって出た場合はおそらく</a:t>
            </a:r>
            <a:r>
              <a:rPr lang="en-US" altLang="ja-JP" dirty="0" smtClean="0"/>
              <a:t>2</a:t>
            </a:r>
            <a:r>
              <a:rPr lang="ja-JP" altLang="en-US" dirty="0" smtClean="0"/>
              <a:t>つ以上マッチしている．</a:t>
            </a:r>
            <a:endParaRPr lang="en-US" altLang="ja-JP" dirty="0" smtClean="0"/>
          </a:p>
          <a:p>
            <a:r>
              <a:rPr lang="ja-JP" altLang="en-US" dirty="0" smtClean="0"/>
              <a:t>答えは１つなので，間違っている．</a:t>
            </a:r>
            <a:endParaRPr lang="ja-JP" altLang="en-US" dirty="0"/>
          </a:p>
        </p:txBody>
      </p:sp>
    </p:spTree>
    <p:extLst>
      <p:ext uri="{BB962C8B-B14F-4D97-AF65-F5344CB8AC3E}">
        <p14:creationId xmlns:p14="http://schemas.microsoft.com/office/powerpoint/2010/main" val="409525404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4600" y="1440000"/>
            <a:ext cx="8460000" cy="5213894"/>
          </a:xfrm>
        </p:spPr>
        <p:txBody>
          <a:bodyPr/>
          <a:lstStyle/>
          <a:p>
            <a:r>
              <a:rPr lang="ja-JP" altLang="en-US" dirty="0"/>
              <a:t>目標</a:t>
            </a:r>
            <a:r>
              <a:rPr lang="ja-JP" altLang="en-US" dirty="0" smtClean="0"/>
              <a:t>：異なる</a:t>
            </a:r>
            <a:r>
              <a:rPr lang="ja-JP" altLang="en-US" dirty="0"/>
              <a:t>画像を使って検証する</a:t>
            </a:r>
            <a:endParaRPr kumimoji="1" lang="en-US" altLang="ja-JP" dirty="0" smtClean="0"/>
          </a:p>
          <a:p>
            <a:r>
              <a:rPr lang="en-US" altLang="ja-JP" dirty="0" smtClean="0"/>
              <a:t>run.sh</a:t>
            </a:r>
            <a:r>
              <a:rPr lang="ja-JP" altLang="en-US" dirty="0" smtClean="0"/>
              <a:t>の簡単な修正が必要</a:t>
            </a:r>
            <a:endParaRPr lang="en-US" altLang="ja-JP" dirty="0" smtClean="0"/>
          </a:p>
          <a:p>
            <a:r>
              <a:rPr lang="ja-JP" altLang="en-US" dirty="0" smtClean="0"/>
              <a:t>答え合わせのコマンドは</a:t>
            </a:r>
            <a:r>
              <a:rPr lang="en-US" altLang="ja-JP" dirty="0" smtClean="0"/>
              <a:t/>
            </a:r>
            <a:br>
              <a:rPr lang="en-US" altLang="ja-JP" dirty="0" smtClean="0"/>
            </a:br>
            <a:r>
              <a:rPr lang="en-US" altLang="ja-JP" dirty="0" smtClean="0"/>
              <a:t>	</a:t>
            </a:r>
            <a:r>
              <a:rPr lang="ja-JP" altLang="en-US" dirty="0" smtClean="0"/>
              <a:t>「</a:t>
            </a:r>
            <a:r>
              <a:rPr lang="en-US" altLang="ja-JP" dirty="0" err="1" smtClean="0"/>
              <a:t>sh</a:t>
            </a:r>
            <a:r>
              <a:rPr lang="en-US" altLang="ja-JP" dirty="0" smtClean="0"/>
              <a:t> </a:t>
            </a:r>
            <a:r>
              <a:rPr lang="en-US" altLang="ja-JP" dirty="0"/>
              <a:t>answer</a:t>
            </a:r>
            <a:r>
              <a:rPr lang="en-US" altLang="ja-JP" dirty="0">
                <a:solidFill>
                  <a:srgbClr val="FF0000"/>
                </a:solidFill>
              </a:rPr>
              <a:t>_final</a:t>
            </a:r>
            <a:r>
              <a:rPr lang="en-US" altLang="ja-JP" dirty="0"/>
              <a:t>.sh  result </a:t>
            </a:r>
            <a:r>
              <a:rPr lang="en-US" altLang="ja-JP" dirty="0" smtClean="0"/>
              <a:t>level1</a:t>
            </a:r>
            <a:r>
              <a:rPr lang="ja-JP" altLang="en-US" dirty="0" smtClean="0"/>
              <a:t>」</a:t>
            </a:r>
            <a:endParaRPr lang="en-US" altLang="ja-JP" dirty="0" smtClean="0"/>
          </a:p>
          <a:p>
            <a:endParaRPr kumimoji="1" lang="en-US" altLang="ja-JP" dirty="0" smtClean="0"/>
          </a:p>
        </p:txBody>
      </p:sp>
      <p:sp>
        <p:nvSpPr>
          <p:cNvPr id="3" name="タイトル 2"/>
          <p:cNvSpPr>
            <a:spLocks noGrp="1"/>
          </p:cNvSpPr>
          <p:nvPr>
            <p:ph type="title"/>
          </p:nvPr>
        </p:nvSpPr>
        <p:spPr/>
        <p:txBody>
          <a:bodyPr/>
          <a:lstStyle/>
          <a:p>
            <a:r>
              <a:rPr kumimoji="1" lang="en-US" altLang="ja-JP" dirty="0" smtClean="0"/>
              <a:t>4</a:t>
            </a:r>
            <a:r>
              <a:rPr kumimoji="1" lang="ja-JP" altLang="en-US" dirty="0" smtClean="0"/>
              <a:t>週目演習課題</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108</a:t>
            </a:fld>
            <a:endParaRPr lang="ja-JP" altLang="en-US" dirty="0"/>
          </a:p>
        </p:txBody>
      </p:sp>
      <p:sp>
        <p:nvSpPr>
          <p:cNvPr id="5" name="正方形/長方形 4"/>
          <p:cNvSpPr/>
          <p:nvPr/>
        </p:nvSpPr>
        <p:spPr>
          <a:xfrm>
            <a:off x="2766500" y="3733905"/>
            <a:ext cx="6134100" cy="3046988"/>
          </a:xfrm>
          <a:prstGeom prst="rect">
            <a:avLst/>
          </a:prstGeom>
        </p:spPr>
        <p:txBody>
          <a:bodyPr wrap="square">
            <a:spAutoFit/>
          </a:bodyPr>
          <a:lstStyle/>
          <a:p>
            <a:r>
              <a:rPr lang="en-US" altLang="ja-JP" sz="800" dirty="0">
                <a:solidFill>
                  <a:srgbClr val="000000"/>
                </a:solidFill>
                <a:latin typeface="ＭＳ ゴシック" panose="020B0609070205080204" pitchFamily="49" charset="-128"/>
                <a:ea typeface="ＭＳ ゴシック" panose="020B0609070205080204" pitchFamily="49" charset="-128"/>
              </a:rPr>
              <a:t>#!/bin/</a:t>
            </a:r>
            <a:r>
              <a:rPr lang="en-US" altLang="ja-JP" sz="800" dirty="0" err="1">
                <a:solidFill>
                  <a:srgbClr val="000000"/>
                </a:solidFill>
                <a:latin typeface="ＭＳ ゴシック" panose="020B0609070205080204" pitchFamily="49" charset="-128"/>
                <a:ea typeface="ＭＳ ゴシック" panose="020B0609070205080204" pitchFamily="49" charset="-128"/>
              </a:rPr>
              <a:t>sh</a:t>
            </a:r>
            <a:endParaRPr lang="en-US" altLang="ja-JP" sz="800" dirty="0">
              <a:solidFill>
                <a:srgbClr val="000000"/>
              </a:solidFill>
              <a:latin typeface="ＭＳ ゴシック" panose="020B0609070205080204" pitchFamily="49" charset="-128"/>
              <a:ea typeface="ＭＳ ゴシック" panose="020B0609070205080204" pitchFamily="49" charset="-128"/>
            </a:endParaRPr>
          </a:p>
          <a:p>
            <a:r>
              <a:rPr lang="en-US" altLang="ja-JP" sz="800" dirty="0">
                <a:solidFill>
                  <a:srgbClr val="000000"/>
                </a:solidFill>
                <a:latin typeface="ＭＳ ゴシック" panose="020B0609070205080204" pitchFamily="49" charset="-128"/>
                <a:ea typeface="ＭＳ ゴシック" panose="020B0609070205080204" pitchFamily="49" charset="-128"/>
              </a:rPr>
              <a:t># </a:t>
            </a:r>
            <a:r>
              <a:rPr lang="en-US" altLang="ja-JP" sz="800" dirty="0" err="1">
                <a:solidFill>
                  <a:srgbClr val="000000"/>
                </a:solidFill>
                <a:latin typeface="ＭＳ ゴシック" panose="020B0609070205080204" pitchFamily="49" charset="-128"/>
                <a:ea typeface="ＭＳ ゴシック" panose="020B0609070205080204" pitchFamily="49" charset="-128"/>
              </a:rPr>
              <a:t>imagemagick</a:t>
            </a:r>
            <a:r>
              <a:rPr lang="ja-JP" altLang="en-US" sz="800" dirty="0">
                <a:solidFill>
                  <a:srgbClr val="000000"/>
                </a:solidFill>
                <a:latin typeface="ＭＳ ゴシック" panose="020B0609070205080204" pitchFamily="49" charset="-128"/>
                <a:ea typeface="ＭＳ ゴシック" panose="020B0609070205080204" pitchFamily="49" charset="-128"/>
              </a:rPr>
              <a:t>で何か画像処理をして，</a:t>
            </a:r>
            <a:r>
              <a:rPr lang="en-US" altLang="ja-JP" sz="800" dirty="0">
                <a:solidFill>
                  <a:srgbClr val="000000"/>
                </a:solidFill>
                <a:latin typeface="ＭＳ ゴシック" panose="020B0609070205080204" pitchFamily="49" charset="-128"/>
                <a:ea typeface="ＭＳ ゴシック" panose="020B0609070205080204" pitchFamily="49" charset="-128"/>
              </a:rPr>
              <a:t>/</a:t>
            </a:r>
            <a:r>
              <a:rPr lang="en-US" altLang="ja-JP" sz="800" dirty="0" err="1">
                <a:solidFill>
                  <a:srgbClr val="000000"/>
                </a:solidFill>
                <a:latin typeface="ＭＳ ゴシック" panose="020B0609070205080204" pitchFamily="49" charset="-128"/>
                <a:ea typeface="ＭＳ ゴシック" panose="020B0609070205080204" pitchFamily="49" charset="-128"/>
              </a:rPr>
              <a:t>imgproc</a:t>
            </a:r>
            <a:r>
              <a:rPr lang="ja-JP" altLang="en-US" sz="800" dirty="0">
                <a:solidFill>
                  <a:srgbClr val="000000"/>
                </a:solidFill>
                <a:latin typeface="ＭＳ ゴシック" panose="020B0609070205080204" pitchFamily="49" charset="-128"/>
                <a:ea typeface="ＭＳ ゴシック" panose="020B0609070205080204" pitchFamily="49" charset="-128"/>
              </a:rPr>
              <a:t>にかきこみ，テンプレートマッチング</a:t>
            </a:r>
          </a:p>
          <a:p>
            <a:r>
              <a:rPr lang="en-US" altLang="ja-JP" sz="800" dirty="0">
                <a:solidFill>
                  <a:srgbClr val="000000"/>
                </a:solidFill>
                <a:latin typeface="ＭＳ ゴシック" panose="020B0609070205080204" pitchFamily="49" charset="-128"/>
                <a:ea typeface="ＭＳ ゴシック" panose="020B0609070205080204" pitchFamily="49" charset="-128"/>
              </a:rPr>
              <a:t>for image in $1/</a:t>
            </a:r>
            <a:r>
              <a:rPr lang="en-US" altLang="ja-JP" sz="800" dirty="0">
                <a:solidFill>
                  <a:srgbClr val="FF0000"/>
                </a:solidFill>
                <a:latin typeface="ＭＳ ゴシック" panose="020B0609070205080204" pitchFamily="49" charset="-128"/>
                <a:ea typeface="ＭＳ ゴシック" panose="020B0609070205080204" pitchFamily="49" charset="-128"/>
              </a:rPr>
              <a:t>test</a:t>
            </a:r>
            <a:r>
              <a:rPr lang="en-US" altLang="ja-JP" sz="800" dirty="0">
                <a:solidFill>
                  <a:srgbClr val="000000"/>
                </a:solidFill>
                <a:latin typeface="ＭＳ ゴシック" panose="020B0609070205080204" pitchFamily="49" charset="-128"/>
                <a:ea typeface="ＭＳ ゴシック" panose="020B0609070205080204" pitchFamily="49" charset="-128"/>
              </a:rPr>
              <a:t>/*.ppm; do </a:t>
            </a:r>
            <a:r>
              <a:rPr lang="en-US" altLang="ja-JP" sz="800" dirty="0">
                <a:solidFill>
                  <a:schemeClr val="tx1">
                    <a:lumMod val="50000"/>
                    <a:lumOff val="50000"/>
                  </a:schemeClr>
                </a:solidFill>
                <a:latin typeface="+mj-ea"/>
              </a:rPr>
              <a:t>#</a:t>
            </a:r>
            <a:r>
              <a:rPr lang="ja-JP" altLang="en-US" sz="800" dirty="0">
                <a:solidFill>
                  <a:schemeClr val="tx1">
                    <a:lumMod val="50000"/>
                    <a:lumOff val="50000"/>
                  </a:schemeClr>
                </a:solidFill>
                <a:latin typeface="+mj-ea"/>
              </a:rPr>
              <a:t>第</a:t>
            </a:r>
            <a:r>
              <a:rPr lang="en-US" altLang="ja-JP" sz="800" dirty="0">
                <a:solidFill>
                  <a:schemeClr val="tx1">
                    <a:lumMod val="50000"/>
                    <a:lumOff val="50000"/>
                  </a:schemeClr>
                </a:solidFill>
                <a:latin typeface="+mj-ea"/>
              </a:rPr>
              <a:t>1</a:t>
            </a:r>
            <a:r>
              <a:rPr lang="ja-JP" altLang="en-US" sz="800" dirty="0">
                <a:solidFill>
                  <a:schemeClr val="tx1">
                    <a:lumMod val="50000"/>
                    <a:lumOff val="50000"/>
                  </a:schemeClr>
                </a:solidFill>
                <a:latin typeface="+mj-ea"/>
              </a:rPr>
              <a:t>引数</a:t>
            </a:r>
            <a:r>
              <a:rPr lang="en-US" altLang="ja-JP" sz="800" dirty="0">
                <a:solidFill>
                  <a:schemeClr val="tx1">
                    <a:lumMod val="50000"/>
                    <a:lumOff val="50000"/>
                  </a:schemeClr>
                </a:solidFill>
                <a:latin typeface="+mj-ea"/>
              </a:rPr>
              <a:t>/test/</a:t>
            </a:r>
            <a:r>
              <a:rPr lang="ja-JP" altLang="en-US" sz="800" dirty="0">
                <a:solidFill>
                  <a:schemeClr val="tx1">
                    <a:lumMod val="50000"/>
                    <a:lumOff val="50000"/>
                  </a:schemeClr>
                </a:solidFill>
                <a:latin typeface="+mj-ea"/>
              </a:rPr>
              <a:t>のディレクトリ内のすべての</a:t>
            </a:r>
            <a:r>
              <a:rPr lang="en-US" altLang="ja-JP" sz="800" dirty="0">
                <a:solidFill>
                  <a:schemeClr val="tx1">
                    <a:lumMod val="50000"/>
                    <a:lumOff val="50000"/>
                  </a:schemeClr>
                </a:solidFill>
                <a:latin typeface="+mj-ea"/>
              </a:rPr>
              <a:t>ppm</a:t>
            </a:r>
            <a:r>
              <a:rPr lang="ja-JP" altLang="en-US" sz="800" dirty="0">
                <a:solidFill>
                  <a:schemeClr val="tx1">
                    <a:lumMod val="50000"/>
                    <a:lumOff val="50000"/>
                  </a:schemeClr>
                </a:solidFill>
                <a:latin typeface="+mj-ea"/>
              </a:rPr>
              <a:t>ファイルに関してループ</a:t>
            </a:r>
          </a:p>
          <a:p>
            <a:r>
              <a:rPr lang="en-US" altLang="ja-JP" sz="800" dirty="0">
                <a:solidFill>
                  <a:srgbClr val="000000"/>
                </a:solidFill>
                <a:latin typeface="ＭＳ ゴシック" panose="020B0609070205080204" pitchFamily="49" charset="-128"/>
                <a:ea typeface="ＭＳ ゴシック" panose="020B0609070205080204" pitchFamily="49" charset="-128"/>
              </a:rPr>
              <a:t>    </a:t>
            </a:r>
            <a:r>
              <a:rPr lang="en-US" altLang="ja-JP" sz="800" dirty="0" err="1">
                <a:solidFill>
                  <a:srgbClr val="000000"/>
                </a:solidFill>
                <a:latin typeface="ＭＳ ゴシック" panose="020B0609070205080204" pitchFamily="49" charset="-128"/>
                <a:ea typeface="ＭＳ ゴシック" panose="020B0609070205080204" pitchFamily="49" charset="-128"/>
              </a:rPr>
              <a:t>bname</a:t>
            </a:r>
            <a:r>
              <a:rPr lang="en-US" altLang="ja-JP" sz="800" dirty="0">
                <a:solidFill>
                  <a:srgbClr val="000000"/>
                </a:solidFill>
                <a:latin typeface="ＭＳ ゴシック" panose="020B0609070205080204" pitchFamily="49" charset="-128"/>
                <a:ea typeface="ＭＳ ゴシック" panose="020B0609070205080204" pitchFamily="49" charset="-128"/>
              </a:rPr>
              <a:t>=`</a:t>
            </a:r>
            <a:r>
              <a:rPr lang="en-US" altLang="ja-JP" sz="800" dirty="0" err="1">
                <a:solidFill>
                  <a:srgbClr val="000000"/>
                </a:solidFill>
                <a:latin typeface="ＭＳ ゴシック" panose="020B0609070205080204" pitchFamily="49" charset="-128"/>
                <a:ea typeface="ＭＳ ゴシック" panose="020B0609070205080204" pitchFamily="49" charset="-128"/>
              </a:rPr>
              <a:t>basename</a:t>
            </a:r>
            <a:r>
              <a:rPr lang="en-US" altLang="ja-JP" sz="800" dirty="0">
                <a:solidFill>
                  <a:srgbClr val="000000"/>
                </a:solidFill>
                <a:latin typeface="ＭＳ ゴシック" panose="020B0609070205080204" pitchFamily="49" charset="-128"/>
                <a:ea typeface="ＭＳ ゴシック" panose="020B0609070205080204" pitchFamily="49" charset="-128"/>
              </a:rPr>
              <a:t> ${image}`</a:t>
            </a:r>
          </a:p>
          <a:p>
            <a:r>
              <a:rPr lang="en-US" altLang="ja-JP" sz="800" dirty="0">
                <a:solidFill>
                  <a:srgbClr val="000000"/>
                </a:solidFill>
                <a:latin typeface="ＭＳ ゴシック" panose="020B0609070205080204" pitchFamily="49" charset="-128"/>
                <a:ea typeface="ＭＳ ゴシック" panose="020B0609070205080204" pitchFamily="49" charset="-128"/>
              </a:rPr>
              <a:t>    name="</a:t>
            </a:r>
            <a:r>
              <a:rPr lang="en-US" altLang="ja-JP" sz="800" dirty="0" err="1">
                <a:solidFill>
                  <a:srgbClr val="000000"/>
                </a:solidFill>
                <a:latin typeface="ＭＳ ゴシック" panose="020B0609070205080204" pitchFamily="49" charset="-128"/>
                <a:ea typeface="ＭＳ ゴシック" panose="020B0609070205080204" pitchFamily="49" charset="-128"/>
              </a:rPr>
              <a:t>imgproc</a:t>
            </a:r>
            <a:r>
              <a:rPr lang="en-US" altLang="ja-JP" sz="800" dirty="0">
                <a:solidFill>
                  <a:srgbClr val="000000"/>
                </a:solidFill>
                <a:latin typeface="ＭＳ ゴシック" panose="020B0609070205080204" pitchFamily="49" charset="-128"/>
                <a:ea typeface="ＭＳ ゴシック" panose="020B0609070205080204" pitchFamily="49" charset="-128"/>
              </a:rPr>
              <a:t>/"$</a:t>
            </a:r>
            <a:r>
              <a:rPr lang="en-US" altLang="ja-JP" sz="800" dirty="0" err="1">
                <a:solidFill>
                  <a:srgbClr val="000000"/>
                </a:solidFill>
                <a:latin typeface="ＭＳ ゴシック" panose="020B0609070205080204" pitchFamily="49" charset="-128"/>
                <a:ea typeface="ＭＳ ゴシック" panose="020B0609070205080204" pitchFamily="49" charset="-128"/>
              </a:rPr>
              <a:t>bname</a:t>
            </a:r>
            <a:endParaRPr lang="en-US" altLang="ja-JP" sz="800" dirty="0">
              <a:solidFill>
                <a:srgbClr val="000000"/>
              </a:solidFill>
              <a:latin typeface="ＭＳ ゴシック" panose="020B0609070205080204" pitchFamily="49" charset="-128"/>
              <a:ea typeface="ＭＳ ゴシック" panose="020B0609070205080204" pitchFamily="49" charset="-128"/>
            </a:endParaRPr>
          </a:p>
          <a:p>
            <a:r>
              <a:rPr lang="en-US" altLang="ja-JP" sz="800" dirty="0">
                <a:solidFill>
                  <a:srgbClr val="000000"/>
                </a:solidFill>
                <a:latin typeface="ＭＳ ゴシック" panose="020B0609070205080204" pitchFamily="49" charset="-128"/>
                <a:ea typeface="ＭＳ ゴシック" panose="020B0609070205080204" pitchFamily="49" charset="-128"/>
              </a:rPr>
              <a:t>    x=0    </a:t>
            </a:r>
            <a:r>
              <a:rPr lang="en-US" altLang="ja-JP" sz="800" dirty="0">
                <a:solidFill>
                  <a:schemeClr val="tx1">
                    <a:lumMod val="50000"/>
                    <a:lumOff val="50000"/>
                  </a:schemeClr>
                </a:solidFill>
                <a:latin typeface="+mj-ea"/>
              </a:rPr>
              <a:t>#</a:t>
            </a:r>
            <a:r>
              <a:rPr lang="ja-JP" altLang="en-US" sz="800" dirty="0">
                <a:solidFill>
                  <a:schemeClr val="tx1">
                    <a:lumMod val="50000"/>
                    <a:lumOff val="50000"/>
                  </a:schemeClr>
                </a:solidFill>
                <a:latin typeface="+mj-ea"/>
              </a:rPr>
              <a:t>変数ｘを０に</a:t>
            </a:r>
            <a:endParaRPr lang="en-US" altLang="ja-JP" sz="800" dirty="0">
              <a:solidFill>
                <a:srgbClr val="000000"/>
              </a:solidFill>
              <a:latin typeface="ＭＳ ゴシック" panose="020B0609070205080204" pitchFamily="49" charset="-128"/>
              <a:ea typeface="ＭＳ ゴシック" panose="020B0609070205080204" pitchFamily="49" charset="-128"/>
            </a:endParaRPr>
          </a:p>
          <a:p>
            <a:r>
              <a:rPr lang="ja-JP" altLang="en-US" sz="800" dirty="0">
                <a:solidFill>
                  <a:srgbClr val="000000"/>
                </a:solidFill>
                <a:latin typeface="ＭＳ ゴシック" panose="020B0609070205080204" pitchFamily="49" charset="-128"/>
                <a:ea typeface="ＭＳ ゴシック" panose="020B0609070205080204" pitchFamily="49" charset="-128"/>
              </a:rPr>
              <a:t> </a:t>
            </a:r>
            <a:r>
              <a:rPr lang="en-US" altLang="ja-JP" sz="800" dirty="0">
                <a:solidFill>
                  <a:srgbClr val="000000"/>
                </a:solidFill>
                <a:latin typeface="ＭＳ ゴシック" panose="020B0609070205080204" pitchFamily="49" charset="-128"/>
                <a:ea typeface="ＭＳ ゴシック" panose="020B0609070205080204" pitchFamily="49" charset="-128"/>
              </a:rPr>
              <a:t>   convert -median 1 "${image}" "${name}"</a:t>
            </a:r>
            <a:r>
              <a:rPr lang="en-US" altLang="ja-JP" sz="800" dirty="0">
                <a:solidFill>
                  <a:schemeClr val="tx1">
                    <a:lumMod val="50000"/>
                    <a:lumOff val="50000"/>
                  </a:schemeClr>
                </a:solidFill>
                <a:latin typeface="+mj-ea"/>
              </a:rPr>
              <a:t>#</a:t>
            </a:r>
            <a:r>
              <a:rPr lang="en-US" altLang="ja-JP" sz="800" dirty="0" err="1">
                <a:solidFill>
                  <a:schemeClr val="tx1">
                    <a:lumMod val="50000"/>
                    <a:lumOff val="50000"/>
                  </a:schemeClr>
                </a:solidFill>
                <a:latin typeface="+mj-ea"/>
              </a:rPr>
              <a:t>Imagemagick</a:t>
            </a:r>
            <a:r>
              <a:rPr lang="ja-JP" altLang="en-US" sz="800" dirty="0">
                <a:solidFill>
                  <a:schemeClr val="tx1">
                    <a:lumMod val="50000"/>
                    <a:lumOff val="50000"/>
                  </a:schemeClr>
                </a:solidFill>
                <a:latin typeface="+mj-ea"/>
              </a:rPr>
              <a:t>で処理して</a:t>
            </a:r>
            <a:r>
              <a:rPr lang="en-US" altLang="ja-JP" sz="800" dirty="0">
                <a:solidFill>
                  <a:schemeClr val="tx1">
                    <a:lumMod val="50000"/>
                    <a:lumOff val="50000"/>
                  </a:schemeClr>
                </a:solidFill>
                <a:latin typeface="+mj-ea"/>
              </a:rPr>
              <a:t>/</a:t>
            </a:r>
            <a:r>
              <a:rPr lang="en-US" altLang="ja-JP" sz="800" dirty="0" err="1">
                <a:solidFill>
                  <a:schemeClr val="tx1">
                    <a:lumMod val="50000"/>
                    <a:lumOff val="50000"/>
                  </a:schemeClr>
                </a:solidFill>
                <a:latin typeface="+mj-ea"/>
              </a:rPr>
              <a:t>imgproc</a:t>
            </a:r>
            <a:r>
              <a:rPr lang="ja-JP" altLang="en-US" sz="800" dirty="0">
                <a:solidFill>
                  <a:schemeClr val="tx1">
                    <a:lumMod val="50000"/>
                    <a:lumOff val="50000"/>
                  </a:schemeClr>
                </a:solidFill>
                <a:latin typeface="+mj-ea"/>
              </a:rPr>
              <a:t>に書き出し</a:t>
            </a:r>
            <a:endParaRPr lang="en-US" altLang="ja-JP" sz="800" dirty="0">
              <a:solidFill>
                <a:srgbClr val="000000"/>
              </a:solidFill>
              <a:latin typeface="ＭＳ ゴシック" panose="020B0609070205080204" pitchFamily="49" charset="-128"/>
              <a:ea typeface="ＭＳ ゴシック" panose="020B0609070205080204" pitchFamily="49" charset="-128"/>
            </a:endParaRPr>
          </a:p>
          <a:p>
            <a:r>
              <a:rPr lang="en-US" altLang="ja-JP" sz="800" dirty="0">
                <a:solidFill>
                  <a:srgbClr val="000000"/>
                </a:solidFill>
                <a:latin typeface="ＭＳ ゴシック" panose="020B0609070205080204" pitchFamily="49" charset="-128"/>
                <a:ea typeface="ＭＳ ゴシック" panose="020B0609070205080204" pitchFamily="49" charset="-128"/>
              </a:rPr>
              <a:t>    rotation=0 </a:t>
            </a:r>
            <a:r>
              <a:rPr lang="en-US" altLang="ja-JP" sz="800" dirty="0">
                <a:solidFill>
                  <a:schemeClr val="bg1">
                    <a:lumMod val="75000"/>
                  </a:schemeClr>
                </a:solidFill>
                <a:latin typeface="ＭＳ ゴシック" panose="020B0609070205080204" pitchFamily="49" charset="-128"/>
                <a:ea typeface="ＭＳ ゴシック" panose="020B0609070205080204" pitchFamily="49" charset="-128"/>
              </a:rPr>
              <a:t>#</a:t>
            </a:r>
            <a:r>
              <a:rPr lang="ja-JP" altLang="en-US" sz="800" dirty="0">
                <a:solidFill>
                  <a:schemeClr val="bg1">
                    <a:lumMod val="75000"/>
                  </a:schemeClr>
                </a:solidFill>
                <a:latin typeface="ＭＳ ゴシック" panose="020B0609070205080204" pitchFamily="49" charset="-128"/>
                <a:ea typeface="ＭＳ ゴシック" panose="020B0609070205080204" pitchFamily="49" charset="-128"/>
              </a:rPr>
              <a:t>回転の値をセット．今回は何もしないので０</a:t>
            </a:r>
            <a:endParaRPr lang="en-US" altLang="ja-JP" sz="800" dirty="0">
              <a:solidFill>
                <a:schemeClr val="bg1">
                  <a:lumMod val="75000"/>
                </a:schemeClr>
              </a:solidFill>
              <a:latin typeface="ＭＳ ゴシック" panose="020B0609070205080204" pitchFamily="49" charset="-128"/>
              <a:ea typeface="ＭＳ ゴシック" panose="020B0609070205080204" pitchFamily="49" charset="-128"/>
            </a:endParaRPr>
          </a:p>
          <a:p>
            <a:r>
              <a:rPr lang="en-US" altLang="ja-JP" sz="800" dirty="0">
                <a:solidFill>
                  <a:srgbClr val="000000"/>
                </a:solidFill>
                <a:latin typeface="ＭＳ ゴシック" panose="020B0609070205080204" pitchFamily="49" charset="-128"/>
                <a:ea typeface="ＭＳ ゴシック" panose="020B0609070205080204" pitchFamily="49" charset="-128"/>
              </a:rPr>
              <a:t>    echo $</a:t>
            </a:r>
            <a:r>
              <a:rPr lang="en-US" altLang="ja-JP" sz="800" dirty="0" err="1">
                <a:solidFill>
                  <a:srgbClr val="000000"/>
                </a:solidFill>
                <a:latin typeface="ＭＳ ゴシック" panose="020B0609070205080204" pitchFamily="49" charset="-128"/>
                <a:ea typeface="ＭＳ ゴシック" panose="020B0609070205080204" pitchFamily="49" charset="-128"/>
              </a:rPr>
              <a:t>bname</a:t>
            </a:r>
            <a:r>
              <a:rPr lang="en-US" altLang="ja-JP" sz="800" dirty="0">
                <a:solidFill>
                  <a:srgbClr val="000000"/>
                </a:solidFill>
                <a:latin typeface="ＭＳ ゴシック" panose="020B0609070205080204" pitchFamily="49" charset="-128"/>
                <a:ea typeface="ＭＳ ゴシック" panose="020B0609070205080204" pitchFamily="49" charset="-128"/>
              </a:rPr>
              <a:t>:</a:t>
            </a:r>
            <a:r>
              <a:rPr lang="en-US" altLang="ja-JP" sz="800" dirty="0">
                <a:solidFill>
                  <a:schemeClr val="tx1">
                    <a:lumMod val="50000"/>
                    <a:lumOff val="50000"/>
                  </a:schemeClr>
                </a:solidFill>
                <a:latin typeface="+mj-ea"/>
              </a:rPr>
              <a:t> #</a:t>
            </a:r>
            <a:r>
              <a:rPr lang="ja-JP" altLang="en-US" sz="800" dirty="0">
                <a:solidFill>
                  <a:schemeClr val="tx1">
                    <a:lumMod val="50000"/>
                    <a:lumOff val="50000"/>
                  </a:schemeClr>
                </a:solidFill>
                <a:latin typeface="+mj-ea"/>
              </a:rPr>
              <a:t>ベースネームを表示</a:t>
            </a:r>
            <a:endParaRPr lang="en-US" altLang="ja-JP" sz="800" dirty="0">
              <a:solidFill>
                <a:srgbClr val="000000"/>
              </a:solidFill>
              <a:latin typeface="ＭＳ ゴシック" panose="020B0609070205080204" pitchFamily="49" charset="-128"/>
              <a:ea typeface="ＭＳ ゴシック" panose="020B0609070205080204" pitchFamily="49" charset="-128"/>
            </a:endParaRPr>
          </a:p>
          <a:p>
            <a:r>
              <a:rPr lang="en-US" altLang="ja-JP" sz="800" dirty="0">
                <a:solidFill>
                  <a:srgbClr val="000000"/>
                </a:solidFill>
                <a:latin typeface="ＭＳ ゴシック" panose="020B0609070205080204" pitchFamily="49" charset="-128"/>
                <a:ea typeface="ＭＳ ゴシック" panose="020B0609070205080204" pitchFamily="49" charset="-128"/>
              </a:rPr>
              <a:t>    for template in $1/*.ppm; do</a:t>
            </a:r>
            <a:r>
              <a:rPr lang="en-US" altLang="ja-JP" sz="800" dirty="0">
                <a:solidFill>
                  <a:schemeClr val="tx1">
                    <a:lumMod val="50000"/>
                    <a:lumOff val="50000"/>
                  </a:schemeClr>
                </a:solidFill>
                <a:latin typeface="+mj-ea"/>
              </a:rPr>
              <a:t> #</a:t>
            </a:r>
            <a:r>
              <a:rPr lang="ja-JP" altLang="en-US" sz="800" dirty="0">
                <a:solidFill>
                  <a:schemeClr val="tx1">
                    <a:lumMod val="50000"/>
                    <a:lumOff val="50000"/>
                  </a:schemeClr>
                </a:solidFill>
                <a:latin typeface="+mj-ea"/>
              </a:rPr>
              <a:t>第</a:t>
            </a:r>
            <a:r>
              <a:rPr lang="en-US" altLang="ja-JP" sz="800" dirty="0">
                <a:solidFill>
                  <a:schemeClr val="tx1">
                    <a:lumMod val="50000"/>
                    <a:lumOff val="50000"/>
                  </a:schemeClr>
                </a:solidFill>
                <a:latin typeface="+mj-ea"/>
              </a:rPr>
              <a:t>1</a:t>
            </a:r>
            <a:r>
              <a:rPr lang="ja-JP" altLang="en-US" sz="800" dirty="0">
                <a:solidFill>
                  <a:schemeClr val="tx1">
                    <a:lumMod val="50000"/>
                    <a:lumOff val="50000"/>
                  </a:schemeClr>
                </a:solidFill>
                <a:latin typeface="+mj-ea"/>
              </a:rPr>
              <a:t>引数のディレクトリ内すべての</a:t>
            </a:r>
            <a:r>
              <a:rPr lang="en-US" altLang="ja-JP" sz="800" dirty="0">
                <a:solidFill>
                  <a:schemeClr val="tx1">
                    <a:lumMod val="50000"/>
                    <a:lumOff val="50000"/>
                  </a:schemeClr>
                </a:solidFill>
                <a:latin typeface="+mj-ea"/>
              </a:rPr>
              <a:t>ppm</a:t>
            </a:r>
            <a:r>
              <a:rPr lang="ja-JP" altLang="en-US" sz="800" dirty="0">
                <a:solidFill>
                  <a:schemeClr val="tx1">
                    <a:lumMod val="50000"/>
                    <a:lumOff val="50000"/>
                  </a:schemeClr>
                </a:solidFill>
                <a:latin typeface="+mj-ea"/>
              </a:rPr>
              <a:t>に関してループ</a:t>
            </a:r>
            <a:endParaRPr lang="en-US" altLang="ja-JP" sz="800" dirty="0">
              <a:solidFill>
                <a:srgbClr val="000000"/>
              </a:solidFill>
              <a:latin typeface="ＭＳ ゴシック" panose="020B0609070205080204" pitchFamily="49" charset="-128"/>
              <a:ea typeface="ＭＳ ゴシック" panose="020B0609070205080204" pitchFamily="49" charset="-128"/>
            </a:endParaRPr>
          </a:p>
          <a:p>
            <a:r>
              <a:rPr lang="en-US" altLang="ja-JP" sz="800" dirty="0">
                <a:solidFill>
                  <a:srgbClr val="000000"/>
                </a:solidFill>
                <a:latin typeface="ＭＳ ゴシック" panose="020B0609070205080204" pitchFamily="49" charset="-128"/>
                <a:ea typeface="ＭＳ ゴシック" panose="020B0609070205080204" pitchFamily="49" charset="-128"/>
              </a:rPr>
              <a:t>echo `</a:t>
            </a:r>
            <a:r>
              <a:rPr lang="en-US" altLang="ja-JP" sz="800" dirty="0" err="1">
                <a:solidFill>
                  <a:srgbClr val="000000"/>
                </a:solidFill>
                <a:latin typeface="ＭＳ ゴシック" panose="020B0609070205080204" pitchFamily="49" charset="-128"/>
                <a:ea typeface="ＭＳ ゴシック" panose="020B0609070205080204" pitchFamily="49" charset="-128"/>
              </a:rPr>
              <a:t>basename</a:t>
            </a:r>
            <a:r>
              <a:rPr lang="en-US" altLang="ja-JP" sz="800" dirty="0">
                <a:solidFill>
                  <a:srgbClr val="000000"/>
                </a:solidFill>
                <a:latin typeface="ＭＳ ゴシック" panose="020B0609070205080204" pitchFamily="49" charset="-128"/>
                <a:ea typeface="ＭＳ ゴシック" panose="020B0609070205080204" pitchFamily="49" charset="-128"/>
              </a:rPr>
              <a:t> ${template}`</a:t>
            </a:r>
            <a:r>
              <a:rPr lang="ja-JP" altLang="en-US" sz="800" dirty="0">
                <a:solidFill>
                  <a:srgbClr val="000000"/>
                </a:solidFill>
                <a:latin typeface="ＭＳ ゴシック" panose="020B0609070205080204" pitchFamily="49" charset="-128"/>
                <a:ea typeface="ＭＳ ゴシック" panose="020B0609070205080204" pitchFamily="49" charset="-128"/>
              </a:rPr>
              <a:t>　</a:t>
            </a:r>
            <a:r>
              <a:rPr lang="en-US" altLang="ja-JP" sz="800" dirty="0">
                <a:solidFill>
                  <a:schemeClr val="tx1">
                    <a:lumMod val="50000"/>
                    <a:lumOff val="50000"/>
                  </a:schemeClr>
                </a:solidFill>
                <a:latin typeface="+mj-ea"/>
              </a:rPr>
              <a:t> #</a:t>
            </a:r>
            <a:r>
              <a:rPr lang="ja-JP" altLang="en-US" sz="800" dirty="0">
                <a:solidFill>
                  <a:schemeClr val="tx1">
                    <a:lumMod val="50000"/>
                    <a:lumOff val="50000"/>
                  </a:schemeClr>
                </a:solidFill>
                <a:latin typeface="+mj-ea"/>
              </a:rPr>
              <a:t>テンプレート画像の名前を表示</a:t>
            </a:r>
            <a:endParaRPr lang="en-US" altLang="ja-JP" sz="800" dirty="0">
              <a:solidFill>
                <a:srgbClr val="000000"/>
              </a:solidFill>
              <a:latin typeface="ＭＳ ゴシック" panose="020B0609070205080204" pitchFamily="49" charset="-128"/>
              <a:ea typeface="ＭＳ ゴシック" panose="020B0609070205080204" pitchFamily="49" charset="-128"/>
            </a:endParaRPr>
          </a:p>
          <a:p>
            <a:r>
              <a:rPr lang="en-US" altLang="ja-JP" sz="800" dirty="0">
                <a:solidFill>
                  <a:srgbClr val="000000"/>
                </a:solidFill>
                <a:latin typeface="ＭＳ ゴシック" panose="020B0609070205080204" pitchFamily="49" charset="-128"/>
                <a:ea typeface="ＭＳ ゴシック" panose="020B0609070205080204" pitchFamily="49" charset="-128"/>
              </a:rPr>
              <a:t>if [ $x = 0 ]</a:t>
            </a:r>
            <a:r>
              <a:rPr lang="ja-JP" altLang="en-US" sz="800" dirty="0">
                <a:solidFill>
                  <a:srgbClr val="000000"/>
                </a:solidFill>
                <a:latin typeface="ＭＳ ゴシック" panose="020B0609070205080204" pitchFamily="49" charset="-128"/>
                <a:ea typeface="ＭＳ ゴシック" panose="020B0609070205080204" pitchFamily="49" charset="-128"/>
              </a:rPr>
              <a:t>　</a:t>
            </a:r>
            <a:r>
              <a:rPr lang="en-US" altLang="ja-JP" sz="800" dirty="0">
                <a:solidFill>
                  <a:schemeClr val="tx1">
                    <a:lumMod val="50000"/>
                    <a:lumOff val="50000"/>
                  </a:schemeClr>
                </a:solidFill>
                <a:latin typeface="+mj-ea"/>
              </a:rPr>
              <a:t> #</a:t>
            </a:r>
            <a:r>
              <a:rPr lang="ja-JP" altLang="en-US" sz="800" dirty="0">
                <a:solidFill>
                  <a:schemeClr val="tx1">
                    <a:lumMod val="50000"/>
                    <a:lumOff val="50000"/>
                  </a:schemeClr>
                </a:solidFill>
                <a:latin typeface="+mj-ea"/>
              </a:rPr>
              <a:t>もし変数ｘが０だったら？</a:t>
            </a:r>
            <a:endParaRPr lang="en-US" altLang="ja-JP" sz="800" dirty="0">
              <a:solidFill>
                <a:srgbClr val="000000"/>
              </a:solidFill>
              <a:latin typeface="ＭＳ ゴシック" panose="020B0609070205080204" pitchFamily="49" charset="-128"/>
              <a:ea typeface="ＭＳ ゴシック" panose="020B0609070205080204" pitchFamily="49" charset="-128"/>
            </a:endParaRPr>
          </a:p>
          <a:p>
            <a:r>
              <a:rPr lang="en-US" altLang="ja-JP" sz="800" dirty="0">
                <a:solidFill>
                  <a:srgbClr val="000000"/>
                </a:solidFill>
                <a:latin typeface="ＭＳ ゴシック" panose="020B0609070205080204" pitchFamily="49" charset="-128"/>
                <a:ea typeface="ＭＳ ゴシック" panose="020B0609070205080204" pitchFamily="49" charset="-128"/>
              </a:rPr>
              <a:t>then</a:t>
            </a:r>
          </a:p>
          <a:p>
            <a:r>
              <a:rPr lang="ja-JP" altLang="en-US" sz="800" dirty="0">
                <a:solidFill>
                  <a:schemeClr val="tx1">
                    <a:lumMod val="50000"/>
                    <a:lumOff val="50000"/>
                  </a:schemeClr>
                </a:solidFill>
                <a:latin typeface="+mj-ea"/>
              </a:rPr>
              <a:t>　　</a:t>
            </a:r>
            <a:r>
              <a:rPr lang="en-US" altLang="ja-JP" sz="800" dirty="0">
                <a:solidFill>
                  <a:schemeClr val="tx1">
                    <a:lumMod val="50000"/>
                    <a:lumOff val="50000"/>
                  </a:schemeClr>
                </a:solidFill>
                <a:latin typeface="+mj-ea"/>
              </a:rPr>
              <a:t>#</a:t>
            </a:r>
            <a:r>
              <a:rPr lang="ja-JP" altLang="en-US" sz="800" dirty="0">
                <a:solidFill>
                  <a:schemeClr val="tx1">
                    <a:lumMod val="50000"/>
                    <a:lumOff val="50000"/>
                  </a:schemeClr>
                </a:solidFill>
                <a:latin typeface="+mj-ea"/>
              </a:rPr>
              <a:t>下記コマンドを実行．</a:t>
            </a:r>
            <a:r>
              <a:rPr lang="en-US" altLang="ja-JP" sz="800" dirty="0" err="1">
                <a:solidFill>
                  <a:schemeClr val="tx1">
                    <a:lumMod val="50000"/>
                    <a:lumOff val="50000"/>
                  </a:schemeClr>
                </a:solidFill>
                <a:latin typeface="+mj-ea"/>
              </a:rPr>
              <a:t>cp</a:t>
            </a:r>
            <a:r>
              <a:rPr lang="ja-JP" altLang="en-US" sz="800" dirty="0">
                <a:solidFill>
                  <a:schemeClr val="tx1">
                    <a:lumMod val="50000"/>
                    <a:lumOff val="50000"/>
                  </a:schemeClr>
                </a:solidFill>
                <a:latin typeface="+mj-ea"/>
              </a:rPr>
              <a:t>は，出力テキストをクリアして，結果を</a:t>
            </a:r>
            <a:r>
              <a:rPr lang="en-US" altLang="ja-JP" sz="800" dirty="0">
                <a:solidFill>
                  <a:schemeClr val="tx1">
                    <a:lumMod val="50000"/>
                    <a:lumOff val="50000"/>
                  </a:schemeClr>
                </a:solidFill>
                <a:latin typeface="+mj-ea"/>
              </a:rPr>
              <a:t>print</a:t>
            </a:r>
          </a:p>
          <a:p>
            <a:r>
              <a:rPr lang="ja-JP" altLang="en-US" sz="800" dirty="0">
                <a:solidFill>
                  <a:schemeClr val="tx1">
                    <a:lumMod val="50000"/>
                    <a:lumOff val="50000"/>
                  </a:schemeClr>
                </a:solidFill>
                <a:latin typeface="+mj-ea"/>
              </a:rPr>
              <a:t>　　</a:t>
            </a:r>
            <a:r>
              <a:rPr lang="en-US" altLang="ja-JP" sz="800" dirty="0">
                <a:solidFill>
                  <a:schemeClr val="tx1">
                    <a:lumMod val="50000"/>
                    <a:lumOff val="50000"/>
                  </a:schemeClr>
                </a:solidFill>
                <a:latin typeface="+mj-ea"/>
              </a:rPr>
              <a:t>#</a:t>
            </a:r>
            <a:r>
              <a:rPr lang="ja-JP" altLang="en-US" sz="800" dirty="0">
                <a:solidFill>
                  <a:schemeClr val="tx1">
                    <a:lumMod val="50000"/>
                    <a:lumOff val="50000"/>
                  </a:schemeClr>
                </a:solidFill>
                <a:latin typeface="+mj-ea"/>
              </a:rPr>
              <a:t>オプションや閾値の変更を試してみること．</a:t>
            </a:r>
            <a:endParaRPr lang="en-US" altLang="ja-JP" sz="800" dirty="0">
              <a:solidFill>
                <a:srgbClr val="000000"/>
              </a:solidFill>
              <a:latin typeface="ＭＳ ゴシック" panose="020B0609070205080204" pitchFamily="49" charset="-128"/>
              <a:ea typeface="ＭＳ ゴシック" panose="020B0609070205080204" pitchFamily="49" charset="-128"/>
            </a:endParaRPr>
          </a:p>
          <a:p>
            <a:r>
              <a:rPr lang="en-US" altLang="ja-JP" sz="800" dirty="0">
                <a:solidFill>
                  <a:srgbClr val="000000"/>
                </a:solidFill>
                <a:latin typeface="ＭＳ ゴシック" panose="020B0609070205080204" pitchFamily="49" charset="-128"/>
                <a:ea typeface="ＭＳ ゴシック" panose="020B0609070205080204" pitchFamily="49" charset="-128"/>
              </a:rPr>
              <a:t>    ./matching $name "${template}" rotation 0.5 </a:t>
            </a:r>
            <a:r>
              <a:rPr lang="en-US" altLang="ja-JP" sz="800" dirty="0" err="1">
                <a:solidFill>
                  <a:srgbClr val="000000"/>
                </a:solidFill>
                <a:latin typeface="ＭＳ ゴシック" panose="020B0609070205080204" pitchFamily="49" charset="-128"/>
                <a:ea typeface="ＭＳ ゴシック" panose="020B0609070205080204" pitchFamily="49" charset="-128"/>
              </a:rPr>
              <a:t>cp</a:t>
            </a:r>
            <a:endParaRPr lang="en-US" altLang="ja-JP" sz="800" dirty="0">
              <a:solidFill>
                <a:srgbClr val="000000"/>
              </a:solidFill>
              <a:latin typeface="ＭＳ ゴシック" panose="020B0609070205080204" pitchFamily="49" charset="-128"/>
              <a:ea typeface="ＭＳ ゴシック" panose="020B0609070205080204" pitchFamily="49" charset="-128"/>
            </a:endParaRPr>
          </a:p>
          <a:p>
            <a:r>
              <a:rPr lang="en-US" altLang="ja-JP" sz="800" dirty="0">
                <a:solidFill>
                  <a:srgbClr val="000000"/>
                </a:solidFill>
                <a:latin typeface="ＭＳ ゴシック" panose="020B0609070205080204" pitchFamily="49" charset="-128"/>
                <a:ea typeface="ＭＳ ゴシック" panose="020B0609070205080204" pitchFamily="49" charset="-128"/>
              </a:rPr>
              <a:t>    x=1</a:t>
            </a:r>
            <a:r>
              <a:rPr lang="ja-JP" altLang="en-US" sz="800" dirty="0">
                <a:solidFill>
                  <a:srgbClr val="000000"/>
                </a:solidFill>
                <a:latin typeface="ＭＳ ゴシック" panose="020B0609070205080204" pitchFamily="49" charset="-128"/>
                <a:ea typeface="ＭＳ ゴシック" panose="020B0609070205080204" pitchFamily="49" charset="-128"/>
              </a:rPr>
              <a:t>　</a:t>
            </a:r>
            <a:r>
              <a:rPr lang="en-US" altLang="ja-JP" sz="800" dirty="0">
                <a:solidFill>
                  <a:schemeClr val="tx1">
                    <a:lumMod val="50000"/>
                    <a:lumOff val="50000"/>
                  </a:schemeClr>
                </a:solidFill>
                <a:latin typeface="+mj-ea"/>
              </a:rPr>
              <a:t>#x</a:t>
            </a:r>
            <a:r>
              <a:rPr lang="ja-JP" altLang="en-US" sz="800" dirty="0">
                <a:solidFill>
                  <a:schemeClr val="tx1">
                    <a:lumMod val="50000"/>
                    <a:lumOff val="50000"/>
                  </a:schemeClr>
                </a:solidFill>
                <a:latin typeface="+mj-ea"/>
              </a:rPr>
              <a:t>に１を代入して，同じ画像ファイルではクリア命令をしないようにする</a:t>
            </a:r>
            <a:endParaRPr lang="en-US" altLang="ja-JP" sz="800" dirty="0">
              <a:solidFill>
                <a:srgbClr val="000000"/>
              </a:solidFill>
              <a:latin typeface="ＭＳ ゴシック" panose="020B0609070205080204" pitchFamily="49" charset="-128"/>
              <a:ea typeface="ＭＳ ゴシック" panose="020B0609070205080204" pitchFamily="49" charset="-128"/>
            </a:endParaRPr>
          </a:p>
          <a:p>
            <a:r>
              <a:rPr lang="en-US" altLang="ja-JP" sz="800" dirty="0">
                <a:solidFill>
                  <a:srgbClr val="000000"/>
                </a:solidFill>
                <a:latin typeface="ＭＳ ゴシック" panose="020B0609070205080204" pitchFamily="49" charset="-128"/>
                <a:ea typeface="ＭＳ ゴシック" panose="020B0609070205080204" pitchFamily="49" charset="-128"/>
              </a:rPr>
              <a:t>else</a:t>
            </a:r>
          </a:p>
          <a:p>
            <a:r>
              <a:rPr lang="ja-JP" altLang="en-US" sz="800" dirty="0">
                <a:solidFill>
                  <a:schemeClr val="tx1">
                    <a:lumMod val="50000"/>
                    <a:lumOff val="50000"/>
                  </a:schemeClr>
                </a:solidFill>
                <a:latin typeface="+mj-ea"/>
              </a:rPr>
              <a:t>　　</a:t>
            </a:r>
            <a:r>
              <a:rPr lang="en-US" altLang="ja-JP" sz="800" dirty="0">
                <a:solidFill>
                  <a:schemeClr val="tx1">
                    <a:lumMod val="50000"/>
                    <a:lumOff val="50000"/>
                  </a:schemeClr>
                </a:solidFill>
                <a:latin typeface="+mj-ea"/>
              </a:rPr>
              <a:t>#</a:t>
            </a:r>
            <a:r>
              <a:rPr lang="ja-JP" altLang="en-US" sz="800" dirty="0">
                <a:solidFill>
                  <a:schemeClr val="tx1">
                    <a:lumMod val="50000"/>
                    <a:lumOff val="50000"/>
                  </a:schemeClr>
                </a:solidFill>
                <a:latin typeface="+mj-ea"/>
              </a:rPr>
              <a:t>最初以外（</a:t>
            </a:r>
            <a:r>
              <a:rPr lang="en-US" altLang="ja-JP" sz="800" dirty="0">
                <a:solidFill>
                  <a:schemeClr val="tx1">
                    <a:lumMod val="50000"/>
                    <a:lumOff val="50000"/>
                  </a:schemeClr>
                </a:solidFill>
                <a:latin typeface="+mj-ea"/>
              </a:rPr>
              <a:t>x=</a:t>
            </a:r>
            <a:r>
              <a:rPr lang="ja-JP" altLang="en-US" sz="800" dirty="0">
                <a:solidFill>
                  <a:schemeClr val="tx1">
                    <a:lumMod val="50000"/>
                    <a:lumOff val="50000"/>
                  </a:schemeClr>
                </a:solidFill>
                <a:latin typeface="+mj-ea"/>
              </a:rPr>
              <a:t>１</a:t>
            </a:r>
            <a:r>
              <a:rPr lang="en-US" altLang="ja-JP" sz="800" dirty="0">
                <a:solidFill>
                  <a:schemeClr val="tx1">
                    <a:lumMod val="50000"/>
                    <a:lumOff val="50000"/>
                  </a:schemeClr>
                </a:solidFill>
                <a:latin typeface="+mj-ea"/>
              </a:rPr>
              <a:t>)</a:t>
            </a:r>
            <a:r>
              <a:rPr lang="ja-JP" altLang="en-US" sz="800" dirty="0">
                <a:solidFill>
                  <a:schemeClr val="tx1">
                    <a:lumMod val="50000"/>
                    <a:lumOff val="50000"/>
                  </a:schemeClr>
                </a:solidFill>
                <a:latin typeface="+mj-ea"/>
              </a:rPr>
              <a:t>は</a:t>
            </a:r>
            <a:r>
              <a:rPr lang="en-US" altLang="ja-JP" sz="800" dirty="0">
                <a:solidFill>
                  <a:schemeClr val="tx1">
                    <a:lumMod val="50000"/>
                    <a:lumOff val="50000"/>
                  </a:schemeClr>
                </a:solidFill>
                <a:latin typeface="+mj-ea"/>
              </a:rPr>
              <a:t>c</a:t>
            </a:r>
            <a:r>
              <a:rPr lang="ja-JP" altLang="en-US" sz="800" dirty="0">
                <a:solidFill>
                  <a:schemeClr val="tx1">
                    <a:lumMod val="50000"/>
                    <a:lumOff val="50000"/>
                  </a:schemeClr>
                </a:solidFill>
                <a:latin typeface="+mj-ea"/>
              </a:rPr>
              <a:t>オプションを使わない</a:t>
            </a:r>
            <a:endParaRPr lang="en-US" altLang="ja-JP" sz="800" dirty="0">
              <a:solidFill>
                <a:srgbClr val="000000"/>
              </a:solidFill>
              <a:latin typeface="ＭＳ ゴシック" panose="020B0609070205080204" pitchFamily="49" charset="-128"/>
              <a:ea typeface="ＭＳ ゴシック" panose="020B0609070205080204" pitchFamily="49" charset="-128"/>
            </a:endParaRPr>
          </a:p>
          <a:p>
            <a:r>
              <a:rPr lang="en-US" altLang="ja-JP" sz="800" dirty="0">
                <a:solidFill>
                  <a:srgbClr val="000000"/>
                </a:solidFill>
                <a:latin typeface="ＭＳ ゴシック" panose="020B0609070205080204" pitchFamily="49" charset="-128"/>
                <a:ea typeface="ＭＳ ゴシック" panose="020B0609070205080204" pitchFamily="49" charset="-128"/>
              </a:rPr>
              <a:t>    ./matching $name "${template}" rotation 0.5 p</a:t>
            </a:r>
          </a:p>
          <a:p>
            <a:r>
              <a:rPr lang="en-US" altLang="ja-JP" sz="800" dirty="0">
                <a:solidFill>
                  <a:srgbClr val="000000"/>
                </a:solidFill>
                <a:latin typeface="ＭＳ ゴシック" panose="020B0609070205080204" pitchFamily="49" charset="-128"/>
                <a:ea typeface="ＭＳ ゴシック" panose="020B0609070205080204" pitchFamily="49" charset="-128"/>
              </a:rPr>
              <a:t>fi</a:t>
            </a:r>
          </a:p>
          <a:p>
            <a:r>
              <a:rPr lang="en-US" altLang="ja-JP" sz="800" dirty="0">
                <a:solidFill>
                  <a:srgbClr val="000000"/>
                </a:solidFill>
                <a:latin typeface="ＭＳ ゴシック" panose="020B0609070205080204" pitchFamily="49" charset="-128"/>
                <a:ea typeface="ＭＳ ゴシック" panose="020B0609070205080204" pitchFamily="49" charset="-128"/>
              </a:rPr>
              <a:t>    done</a:t>
            </a:r>
          </a:p>
          <a:p>
            <a:r>
              <a:rPr lang="en-US" altLang="ja-JP" sz="800" dirty="0">
                <a:solidFill>
                  <a:srgbClr val="000000"/>
                </a:solidFill>
                <a:latin typeface="ＭＳ ゴシック" panose="020B0609070205080204" pitchFamily="49" charset="-128"/>
                <a:ea typeface="ＭＳ ゴシック" panose="020B0609070205080204" pitchFamily="49" charset="-128"/>
              </a:rPr>
              <a:t>    echo “”</a:t>
            </a:r>
            <a:r>
              <a:rPr lang="ja-JP" altLang="en-US" sz="800" dirty="0">
                <a:solidFill>
                  <a:srgbClr val="000000"/>
                </a:solidFill>
                <a:latin typeface="ＭＳ ゴシック" panose="020B0609070205080204" pitchFamily="49" charset="-128"/>
                <a:ea typeface="ＭＳ ゴシック" panose="020B0609070205080204" pitchFamily="49" charset="-128"/>
              </a:rPr>
              <a:t>　</a:t>
            </a:r>
            <a:r>
              <a:rPr lang="en-US" altLang="ja-JP" sz="800" dirty="0">
                <a:solidFill>
                  <a:schemeClr val="tx1">
                    <a:lumMod val="50000"/>
                    <a:lumOff val="50000"/>
                  </a:schemeClr>
                </a:solidFill>
                <a:latin typeface="+mj-ea"/>
              </a:rPr>
              <a:t>#</a:t>
            </a:r>
            <a:r>
              <a:rPr lang="ja-JP" altLang="en-US" sz="800" dirty="0">
                <a:solidFill>
                  <a:schemeClr val="tx1">
                    <a:lumMod val="50000"/>
                    <a:lumOff val="50000"/>
                  </a:schemeClr>
                </a:solidFill>
                <a:latin typeface="+mj-ea"/>
              </a:rPr>
              <a:t>空行を表示</a:t>
            </a:r>
            <a:endParaRPr lang="en-US" altLang="ja-JP" sz="800" dirty="0">
              <a:solidFill>
                <a:srgbClr val="000000"/>
              </a:solidFill>
              <a:latin typeface="ＭＳ ゴシック" panose="020B0609070205080204" pitchFamily="49" charset="-128"/>
              <a:ea typeface="ＭＳ ゴシック" panose="020B0609070205080204" pitchFamily="49" charset="-128"/>
            </a:endParaRPr>
          </a:p>
          <a:p>
            <a:r>
              <a:rPr lang="en-US" altLang="ja-JP" sz="800" dirty="0">
                <a:solidFill>
                  <a:srgbClr val="000000"/>
                </a:solidFill>
                <a:latin typeface="ＭＳ ゴシック" panose="020B0609070205080204" pitchFamily="49" charset="-128"/>
                <a:ea typeface="ＭＳ ゴシック" panose="020B0609070205080204" pitchFamily="49" charset="-128"/>
              </a:rPr>
              <a:t>done</a:t>
            </a:r>
            <a:endParaRPr lang="ja-JP" altLang="en-US" sz="800" dirty="0"/>
          </a:p>
        </p:txBody>
      </p:sp>
      <p:cxnSp>
        <p:nvCxnSpPr>
          <p:cNvPr id="7" name="直線矢印コネクタ 6"/>
          <p:cNvCxnSpPr/>
          <p:nvPr/>
        </p:nvCxnSpPr>
        <p:spPr>
          <a:xfrm flipV="1">
            <a:off x="1760025" y="4130675"/>
            <a:ext cx="2000250" cy="971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311150" y="4933032"/>
            <a:ext cx="3066673" cy="646331"/>
          </a:xfrm>
          <a:prstGeom prst="rect">
            <a:avLst/>
          </a:prstGeom>
          <a:noFill/>
        </p:spPr>
        <p:txBody>
          <a:bodyPr wrap="none" rtlCol="0">
            <a:spAutoFit/>
          </a:bodyPr>
          <a:lstStyle/>
          <a:p>
            <a:r>
              <a:rPr kumimoji="1" lang="en-US" altLang="ja-JP" dirty="0" smtClean="0"/>
              <a:t>test</a:t>
            </a:r>
            <a:r>
              <a:rPr kumimoji="1" lang="ja-JP" altLang="en-US" dirty="0" smtClean="0"/>
              <a:t>を</a:t>
            </a:r>
            <a:r>
              <a:rPr kumimoji="1" lang="en-US" altLang="ja-JP" dirty="0" smtClean="0"/>
              <a:t>final</a:t>
            </a:r>
            <a:r>
              <a:rPr kumimoji="1" lang="ja-JP" altLang="en-US" dirty="0" smtClean="0"/>
              <a:t>にリネームすると</a:t>
            </a:r>
            <a:endParaRPr kumimoji="1" lang="en-US" altLang="ja-JP" dirty="0" smtClean="0"/>
          </a:p>
          <a:p>
            <a:r>
              <a:rPr kumimoji="1" lang="ja-JP" altLang="en-US" dirty="0" smtClean="0"/>
              <a:t>別画像が使える</a:t>
            </a:r>
            <a:endParaRPr kumimoji="1" lang="ja-JP" altLang="en-US" dirty="0"/>
          </a:p>
        </p:txBody>
      </p:sp>
      <p:sp>
        <p:nvSpPr>
          <p:cNvPr id="10" name="正方形/長方形 9"/>
          <p:cNvSpPr/>
          <p:nvPr/>
        </p:nvSpPr>
        <p:spPr>
          <a:xfrm>
            <a:off x="4887577" y="6279742"/>
            <a:ext cx="2648482" cy="369332"/>
          </a:xfrm>
          <a:prstGeom prst="rect">
            <a:avLst/>
          </a:prstGeom>
        </p:spPr>
        <p:txBody>
          <a:bodyPr wrap="none">
            <a:spAutoFit/>
          </a:bodyPr>
          <a:lstStyle/>
          <a:p>
            <a:r>
              <a:rPr lang="en-US" altLang="ja-JP" dirty="0" smtClean="0"/>
              <a:t>run.sh</a:t>
            </a:r>
            <a:r>
              <a:rPr lang="ja-JP" altLang="en-US" dirty="0" smtClean="0"/>
              <a:t>のファイルの中身</a:t>
            </a:r>
            <a:endParaRPr lang="ja-JP" altLang="en-US" dirty="0"/>
          </a:p>
        </p:txBody>
      </p:sp>
      <p:sp>
        <p:nvSpPr>
          <p:cNvPr id="8" name="テキスト ボックス 7"/>
          <p:cNvSpPr txBox="1"/>
          <p:nvPr/>
        </p:nvSpPr>
        <p:spPr>
          <a:xfrm>
            <a:off x="6664570" y="1974344"/>
            <a:ext cx="2343911" cy="369332"/>
          </a:xfrm>
          <a:prstGeom prst="rect">
            <a:avLst/>
          </a:prstGeom>
          <a:noFill/>
        </p:spPr>
        <p:txBody>
          <a:bodyPr wrap="none" rtlCol="0">
            <a:spAutoFit/>
          </a:bodyPr>
          <a:lstStyle/>
          <a:p>
            <a:r>
              <a:rPr kumimoji="1" lang="en-US" altLang="ja-JP" dirty="0" smtClean="0"/>
              <a:t>※</a:t>
            </a:r>
            <a:r>
              <a:rPr kumimoji="1" lang="ja-JP" altLang="en-US" dirty="0" smtClean="0"/>
              <a:t> 画像が増えて</a:t>
            </a:r>
            <a:r>
              <a:rPr kumimoji="1" lang="en-US" altLang="ja-JP" dirty="0" smtClean="0"/>
              <a:t>20</a:t>
            </a:r>
            <a:r>
              <a:rPr kumimoji="1" lang="ja-JP" altLang="en-US" dirty="0" smtClean="0"/>
              <a:t>個</a:t>
            </a:r>
            <a:endParaRPr kumimoji="1" lang="en-US" altLang="ja-JP" dirty="0" smtClean="0"/>
          </a:p>
        </p:txBody>
      </p:sp>
      <p:sp>
        <p:nvSpPr>
          <p:cNvPr id="11" name="テキスト ボックス 10"/>
          <p:cNvSpPr txBox="1"/>
          <p:nvPr/>
        </p:nvSpPr>
        <p:spPr>
          <a:xfrm>
            <a:off x="6559182" y="3549239"/>
            <a:ext cx="2555508" cy="369332"/>
          </a:xfrm>
          <a:prstGeom prst="rect">
            <a:avLst/>
          </a:prstGeom>
          <a:noFill/>
        </p:spPr>
        <p:txBody>
          <a:bodyPr wrap="none" rtlCol="0">
            <a:spAutoFit/>
          </a:bodyPr>
          <a:lstStyle/>
          <a:p>
            <a:r>
              <a:rPr kumimoji="1" lang="en-US" altLang="ja-JP" dirty="0" smtClean="0"/>
              <a:t>※</a:t>
            </a:r>
            <a:r>
              <a:rPr kumimoji="1" lang="ja-JP" altLang="en-US" dirty="0" smtClean="0"/>
              <a:t> １～７を適切に変更</a:t>
            </a:r>
            <a:endParaRPr kumimoji="1" lang="en-US" altLang="ja-JP" dirty="0" smtClean="0"/>
          </a:p>
        </p:txBody>
      </p:sp>
    </p:spTree>
    <p:extLst>
      <p:ext uri="{BB962C8B-B14F-4D97-AF65-F5344CB8AC3E}">
        <p14:creationId xmlns:p14="http://schemas.microsoft.com/office/powerpoint/2010/main" val="35084592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lang="ja-JP" altLang="en-US" dirty="0" smtClean="0"/>
              <a:t>８．参考資料・ヒント</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109</a:t>
            </a:fld>
            <a:endParaRPr lang="ja-JP" altLang="en-US" dirty="0"/>
          </a:p>
        </p:txBody>
      </p:sp>
    </p:spTree>
    <p:extLst>
      <p:ext uri="{BB962C8B-B14F-4D97-AF65-F5344CB8AC3E}">
        <p14:creationId xmlns:p14="http://schemas.microsoft.com/office/powerpoint/2010/main" val="32608364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stretch>
            <a:fillRect/>
          </a:stretch>
        </p:blipFill>
        <p:spPr>
          <a:xfrm>
            <a:off x="923925" y="1133475"/>
            <a:ext cx="7315200" cy="4876800"/>
          </a:xfrm>
          <a:prstGeom prst="rect">
            <a:avLst/>
          </a:prstGeom>
        </p:spPr>
      </p:pic>
      <p:sp>
        <p:nvSpPr>
          <p:cNvPr id="3" name="タイトル 2"/>
          <p:cNvSpPr>
            <a:spLocks noGrp="1"/>
          </p:cNvSpPr>
          <p:nvPr>
            <p:ph type="title"/>
          </p:nvPr>
        </p:nvSpPr>
        <p:spPr/>
        <p:txBody>
          <a:bodyPr/>
          <a:lstStyle/>
          <a:p>
            <a:r>
              <a:rPr kumimoji="1" lang="ja-JP" altLang="en-US" dirty="0" smtClean="0"/>
              <a:t>レベル１</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11</a:t>
            </a:fld>
            <a:endParaRPr lang="ja-JP" altLang="en-US" dirty="0"/>
          </a:p>
        </p:txBody>
      </p:sp>
      <p:sp>
        <p:nvSpPr>
          <p:cNvPr id="14" name="テキスト ボックス 13"/>
          <p:cNvSpPr txBox="1"/>
          <p:nvPr/>
        </p:nvSpPr>
        <p:spPr>
          <a:xfrm>
            <a:off x="2524125" y="6082801"/>
            <a:ext cx="4339650" cy="369332"/>
          </a:xfrm>
          <a:prstGeom prst="rect">
            <a:avLst/>
          </a:prstGeom>
          <a:noFill/>
        </p:spPr>
        <p:txBody>
          <a:bodyPr wrap="none" rtlCol="0">
            <a:spAutoFit/>
          </a:bodyPr>
          <a:lstStyle/>
          <a:p>
            <a:r>
              <a:rPr kumimoji="1" lang="ja-JP" altLang="en-US" dirty="0" smtClean="0"/>
              <a:t>一番簡単な場合．類似度は０になるはず</a:t>
            </a:r>
            <a:endParaRPr kumimoji="1" lang="ja-JP" altLang="en-US" dirty="0"/>
          </a:p>
        </p:txBody>
      </p:sp>
    </p:spTree>
    <p:extLst>
      <p:ext uri="{BB962C8B-B14F-4D97-AF65-F5344CB8AC3E}">
        <p14:creationId xmlns:p14="http://schemas.microsoft.com/office/powerpoint/2010/main" val="32271967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85000" lnSpcReduction="10000"/>
          </a:bodyPr>
          <a:lstStyle/>
          <a:p>
            <a:r>
              <a:rPr kumimoji="1" lang="ja-JP" altLang="en-US" dirty="0" smtClean="0"/>
              <a:t>レベル２：</a:t>
            </a:r>
            <a:r>
              <a:rPr kumimoji="1" lang="en-US" altLang="ja-JP" dirty="0" err="1" smtClean="0"/>
              <a:t>imagemagick</a:t>
            </a:r>
            <a:r>
              <a:rPr kumimoji="1" lang="ja-JP" altLang="en-US" dirty="0" smtClean="0"/>
              <a:t>でメディア</a:t>
            </a:r>
            <a:r>
              <a:rPr lang="ja-JP" altLang="en-US" dirty="0" smtClean="0"/>
              <a:t>フィルタを使いましょう＆閾値の</a:t>
            </a:r>
            <a:r>
              <a:rPr lang="en-US" altLang="ja-JP" dirty="0" smtClean="0"/>
              <a:t>0.5</a:t>
            </a:r>
            <a:r>
              <a:rPr lang="ja-JP" altLang="en-US" dirty="0" smtClean="0"/>
              <a:t>をいじってみましょう．</a:t>
            </a:r>
            <a:endParaRPr lang="en-US" altLang="ja-JP" dirty="0" smtClean="0"/>
          </a:p>
          <a:p>
            <a:r>
              <a:rPr kumimoji="1" lang="ja-JP" altLang="en-US" dirty="0" smtClean="0"/>
              <a:t>レベル３：</a:t>
            </a:r>
            <a:r>
              <a:rPr lang="en-US" altLang="ja-JP" dirty="0"/>
              <a:t> </a:t>
            </a:r>
            <a:r>
              <a:rPr lang="en-US" altLang="ja-JP" dirty="0" err="1"/>
              <a:t>imagemagick</a:t>
            </a:r>
            <a:r>
              <a:rPr lang="ja-JP" altLang="en-US" dirty="0" smtClean="0"/>
              <a:t>でコントラスト強調する</a:t>
            </a:r>
            <a:r>
              <a:rPr lang="en-US" altLang="ja-JP" dirty="0" smtClean="0"/>
              <a:t>&amp;</a:t>
            </a:r>
            <a:r>
              <a:rPr lang="ja-JP" altLang="en-US" dirty="0"/>
              <a:t> ＆閾値の</a:t>
            </a:r>
            <a:r>
              <a:rPr lang="en-US" altLang="ja-JP" dirty="0"/>
              <a:t>0.5</a:t>
            </a:r>
            <a:r>
              <a:rPr lang="ja-JP" altLang="en-US" dirty="0"/>
              <a:t>をいじって</a:t>
            </a:r>
            <a:r>
              <a:rPr lang="ja-JP" altLang="en-US" dirty="0" smtClean="0"/>
              <a:t>みましょう </a:t>
            </a:r>
            <a:r>
              <a:rPr lang="en-US" altLang="ja-JP" dirty="0" smtClean="0"/>
              <a:t>or/and matching</a:t>
            </a:r>
            <a:r>
              <a:rPr lang="ja-JP" altLang="en-US" dirty="0" smtClean="0"/>
              <a:t>を改良しましょう</a:t>
            </a:r>
            <a:r>
              <a:rPr lang="ja-JP" altLang="en-US" dirty="0"/>
              <a:t>．</a:t>
            </a:r>
            <a:endParaRPr lang="en-US" altLang="ja-JP" dirty="0" smtClean="0"/>
          </a:p>
          <a:p>
            <a:r>
              <a:rPr lang="ja-JP" altLang="en-US" dirty="0" smtClean="0"/>
              <a:t>レベル４：</a:t>
            </a:r>
            <a:r>
              <a:rPr lang="en-US" altLang="ja-JP" dirty="0" err="1" smtClean="0"/>
              <a:t>imagemagick</a:t>
            </a:r>
            <a:r>
              <a:rPr lang="ja-JP" altLang="en-US" dirty="0" smtClean="0"/>
              <a:t>で何かの画像処理をする（エッジを出してみるとか）</a:t>
            </a:r>
            <a:r>
              <a:rPr lang="en-US" altLang="ja-JP" dirty="0" smtClean="0"/>
              <a:t>or</a:t>
            </a:r>
            <a:r>
              <a:rPr lang="ja-JP" altLang="en-US" dirty="0" smtClean="0"/>
              <a:t>マッチングを改良しましょう．</a:t>
            </a:r>
            <a:endParaRPr kumimoji="1" lang="en-US" altLang="ja-JP" dirty="0" smtClean="0"/>
          </a:p>
          <a:p>
            <a:r>
              <a:rPr kumimoji="1" lang="ja-JP" altLang="en-US" dirty="0" smtClean="0"/>
              <a:t>レベル５</a:t>
            </a:r>
            <a:r>
              <a:rPr kumimoji="1" lang="en-US" altLang="ja-JP" dirty="0" smtClean="0"/>
              <a:t>/6</a:t>
            </a:r>
            <a:r>
              <a:rPr kumimoji="1" lang="ja-JP" altLang="en-US" dirty="0" smtClean="0"/>
              <a:t>：</a:t>
            </a:r>
            <a:r>
              <a:rPr kumimoji="1" lang="en-US" altLang="ja-JP" dirty="0" smtClean="0"/>
              <a:t>run.sh</a:t>
            </a:r>
            <a:r>
              <a:rPr kumimoji="1" lang="ja-JP" altLang="en-US" dirty="0" smtClean="0"/>
              <a:t>に</a:t>
            </a:r>
            <a:r>
              <a:rPr kumimoji="1" lang="en-US" altLang="ja-JP" dirty="0" err="1" smtClean="0"/>
              <a:t>imagemagick</a:t>
            </a:r>
            <a:r>
              <a:rPr kumimoji="1" lang="ja-JP" altLang="en-US" dirty="0" err="1" smtClean="0"/>
              <a:t>で拡</a:t>
            </a:r>
            <a:r>
              <a:rPr kumimoji="1" lang="ja-JP" altLang="en-US" dirty="0" smtClean="0"/>
              <a:t>大・回転するループを入れるか，</a:t>
            </a:r>
            <a:r>
              <a:rPr kumimoji="1" lang="en-US" altLang="ja-JP" dirty="0" smtClean="0"/>
              <a:t>matching</a:t>
            </a:r>
            <a:r>
              <a:rPr lang="ja-JP" altLang="en-US" dirty="0"/>
              <a:t>を</a:t>
            </a:r>
            <a:r>
              <a:rPr kumimoji="1" lang="ja-JP" altLang="en-US" dirty="0" smtClean="0"/>
              <a:t>画像拡大・回転に対応するように変更しましょう．</a:t>
            </a:r>
            <a:endParaRPr kumimoji="1" lang="en-US" altLang="ja-JP" dirty="0" smtClean="0"/>
          </a:p>
          <a:p>
            <a:r>
              <a:rPr lang="ja-JP" altLang="en-US" dirty="0" smtClean="0"/>
              <a:t>レベル７：すべてに対応するのは難しいことを理解したうえで総合的に頑張りましょう．</a:t>
            </a:r>
            <a:endParaRPr kumimoji="1" lang="ja-JP" altLang="en-US" dirty="0"/>
          </a:p>
        </p:txBody>
      </p:sp>
      <p:sp>
        <p:nvSpPr>
          <p:cNvPr id="3" name="タイトル 2"/>
          <p:cNvSpPr>
            <a:spLocks noGrp="1"/>
          </p:cNvSpPr>
          <p:nvPr>
            <p:ph type="title"/>
          </p:nvPr>
        </p:nvSpPr>
        <p:spPr/>
        <p:txBody>
          <a:bodyPr/>
          <a:lstStyle/>
          <a:p>
            <a:r>
              <a:rPr kumimoji="1" lang="ja-JP" altLang="en-US" dirty="0" smtClean="0"/>
              <a:t>各レベルのヒント</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110</a:t>
            </a:fld>
            <a:endParaRPr lang="ja-JP" altLang="en-US" dirty="0"/>
          </a:p>
        </p:txBody>
      </p:sp>
    </p:spTree>
    <p:extLst>
      <p:ext uri="{BB962C8B-B14F-4D97-AF65-F5344CB8AC3E}">
        <p14:creationId xmlns:p14="http://schemas.microsoft.com/office/powerpoint/2010/main" val="208947488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テンプレートマッチングの魅力</a:t>
            </a:r>
            <a:endParaRPr kumimoji="1" lang="en-US" altLang="ja-JP" dirty="0" smtClean="0"/>
          </a:p>
          <a:p>
            <a:pPr lvl="1"/>
            <a:r>
              <a:rPr lang="ja-JP" altLang="en-US" dirty="0"/>
              <a:t>中京</a:t>
            </a:r>
            <a:r>
              <a:rPr lang="ja-JP" altLang="en-US" dirty="0" smtClean="0"/>
              <a:t>大 橋本先生</a:t>
            </a:r>
            <a:endParaRPr kumimoji="1" lang="en-US" altLang="ja-JP" dirty="0" smtClean="0"/>
          </a:p>
          <a:p>
            <a:pPr lvl="1"/>
            <a:r>
              <a:rPr lang="en-US" altLang="ja-JP" sz="2000" dirty="0" smtClean="0">
                <a:hlinkClick r:id="rId2"/>
              </a:rPr>
              <a:t>http</a:t>
            </a:r>
            <a:r>
              <a:rPr lang="en-US" altLang="ja-JP" sz="2000" dirty="0">
                <a:hlinkClick r:id="rId2"/>
              </a:rPr>
              <a:t>://</a:t>
            </a:r>
            <a:r>
              <a:rPr lang="en-US" altLang="ja-JP" sz="2000" dirty="0" smtClean="0">
                <a:hlinkClick r:id="rId2"/>
              </a:rPr>
              <a:t>isl.sist.chukyo-u.ac.jp/Archives/SSII2013TS-Hashimoto.pdf</a:t>
            </a:r>
            <a:endParaRPr lang="en-US" altLang="ja-JP" sz="2000" dirty="0" smtClean="0"/>
          </a:p>
          <a:p>
            <a:pPr lvl="1"/>
            <a:endParaRPr kumimoji="1" lang="ja-JP" altLang="en-US" dirty="0"/>
          </a:p>
        </p:txBody>
      </p:sp>
      <p:sp>
        <p:nvSpPr>
          <p:cNvPr id="3" name="タイトル 2"/>
          <p:cNvSpPr>
            <a:spLocks noGrp="1"/>
          </p:cNvSpPr>
          <p:nvPr>
            <p:ph type="title"/>
          </p:nvPr>
        </p:nvSpPr>
        <p:spPr/>
        <p:txBody>
          <a:bodyPr/>
          <a:lstStyle/>
          <a:p>
            <a:r>
              <a:rPr kumimoji="1" lang="ja-JP" altLang="en-US" dirty="0" smtClean="0"/>
              <a:t>参考資料</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111</a:t>
            </a:fld>
            <a:endParaRPr lang="ja-JP" altLang="en-US" dirty="0"/>
          </a:p>
        </p:txBody>
      </p:sp>
    </p:spTree>
    <p:extLst>
      <p:ext uri="{BB962C8B-B14F-4D97-AF65-F5344CB8AC3E}">
        <p14:creationId xmlns:p14="http://schemas.microsoft.com/office/powerpoint/2010/main" val="335306128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55000" lnSpcReduction="20000"/>
          </a:bodyPr>
          <a:lstStyle/>
          <a:p>
            <a:r>
              <a:rPr kumimoji="1" lang="ja-JP" altLang="en-US" dirty="0" smtClean="0"/>
              <a:t>いらすとやの背景になっている部分（黒い部分は類似度として測らない）</a:t>
            </a:r>
            <a:endParaRPr kumimoji="1" lang="en-US" altLang="ja-JP" dirty="0" smtClean="0"/>
          </a:p>
          <a:p>
            <a:r>
              <a:rPr lang="ja-JP" altLang="en-US" dirty="0" smtClean="0"/>
              <a:t>正規化相互相関を使う</a:t>
            </a:r>
            <a:endParaRPr lang="en-US" altLang="ja-JP" dirty="0" smtClean="0"/>
          </a:p>
          <a:p>
            <a:r>
              <a:rPr lang="ja-JP" altLang="en-US" dirty="0" smtClean="0"/>
              <a:t>カラーではなくグレイ画像を使って高速化</a:t>
            </a:r>
            <a:endParaRPr lang="en-US" altLang="ja-JP" dirty="0" smtClean="0"/>
          </a:p>
          <a:p>
            <a:pPr lvl="1"/>
            <a:r>
              <a:rPr kumimoji="1" lang="ja-JP" altLang="en-US" dirty="0" smtClean="0"/>
              <a:t>ただし精度は落ちるかも</a:t>
            </a:r>
            <a:endParaRPr kumimoji="1" lang="en-US" altLang="ja-JP" dirty="0" smtClean="0"/>
          </a:p>
          <a:p>
            <a:r>
              <a:rPr lang="ja-JP" altLang="en-US" dirty="0" smtClean="0"/>
              <a:t>テンプレート画像を間引いて高速化</a:t>
            </a:r>
            <a:endParaRPr lang="en-US" altLang="ja-JP" dirty="0" smtClean="0"/>
          </a:p>
          <a:p>
            <a:pPr lvl="1"/>
            <a:r>
              <a:rPr kumimoji="1" lang="en-US" altLang="ja-JP" dirty="0" smtClean="0"/>
              <a:t>for</a:t>
            </a:r>
            <a:r>
              <a:rPr kumimoji="1" lang="ja-JP" altLang="en-US" dirty="0" smtClean="0"/>
              <a:t>ループで</a:t>
            </a:r>
            <a:r>
              <a:rPr kumimoji="1" lang="en-US" altLang="ja-JP" dirty="0" err="1" smtClean="0"/>
              <a:t>i</a:t>
            </a:r>
            <a:r>
              <a:rPr kumimoji="1" lang="en-US" altLang="ja-JP" dirty="0" smtClean="0"/>
              <a:t>++</a:t>
            </a:r>
            <a:r>
              <a:rPr kumimoji="1" lang="ja-JP" altLang="en-US" dirty="0" err="1" smtClean="0"/>
              <a:t>，</a:t>
            </a:r>
            <a:r>
              <a:rPr kumimoji="1" lang="en-US" altLang="ja-JP" dirty="0" err="1" smtClean="0"/>
              <a:t>j++</a:t>
            </a:r>
            <a:r>
              <a:rPr kumimoji="1" lang="en-US" altLang="ja-JP" dirty="0" smtClean="0"/>
              <a:t>,</a:t>
            </a:r>
            <a:r>
              <a:rPr kumimoji="1" lang="ja-JP" altLang="en-US" dirty="0" smtClean="0"/>
              <a:t>となっているところを</a:t>
            </a:r>
            <a:r>
              <a:rPr kumimoji="1" lang="en-US" altLang="ja-JP" dirty="0" err="1" smtClean="0"/>
              <a:t>i</a:t>
            </a:r>
            <a:r>
              <a:rPr kumimoji="1" lang="en-US" altLang="ja-JP" dirty="0" smtClean="0"/>
              <a:t>+=2,j+=2</a:t>
            </a:r>
            <a:r>
              <a:rPr kumimoji="1" lang="ja-JP" altLang="en-US" dirty="0" smtClean="0"/>
              <a:t>などに</a:t>
            </a:r>
            <a:endParaRPr kumimoji="1" lang="en-US" altLang="ja-JP" dirty="0" smtClean="0"/>
          </a:p>
          <a:p>
            <a:pPr lvl="1"/>
            <a:r>
              <a:rPr kumimoji="1" lang="ja-JP" altLang="en-US" dirty="0" smtClean="0"/>
              <a:t>ただし，精度は落ちるかも</a:t>
            </a:r>
            <a:endParaRPr kumimoji="1" lang="en-US" altLang="ja-JP" dirty="0" smtClean="0"/>
          </a:p>
          <a:p>
            <a:r>
              <a:rPr kumimoji="1" lang="ja-JP" altLang="en-US" dirty="0" smtClean="0"/>
              <a:t>疎密探索</a:t>
            </a:r>
            <a:endParaRPr kumimoji="1" lang="en-US" altLang="ja-JP" dirty="0" smtClean="0"/>
          </a:p>
          <a:p>
            <a:pPr lvl="1"/>
            <a:r>
              <a:rPr lang="ja-JP" altLang="en-US" dirty="0" smtClean="0"/>
              <a:t>小さい画像で探索して，だいたいの位置をみつけてその周りをもう一度大きい画像で探索</a:t>
            </a:r>
            <a:endParaRPr lang="en-US" altLang="ja-JP" dirty="0" smtClean="0"/>
          </a:p>
          <a:p>
            <a:r>
              <a:rPr lang="ja-JP" altLang="en-US" dirty="0" smtClean="0"/>
              <a:t>探索打ち切り１</a:t>
            </a:r>
            <a:endParaRPr lang="en-US" altLang="ja-JP" dirty="0"/>
          </a:p>
          <a:p>
            <a:pPr lvl="1"/>
            <a:r>
              <a:rPr kumimoji="1" lang="ja-JP" altLang="en-US" dirty="0" smtClean="0"/>
              <a:t>もし，画像</a:t>
            </a:r>
            <a:r>
              <a:rPr lang="ja-JP" altLang="en-US" dirty="0" smtClean="0"/>
              <a:t>中にそのテンプレートの画像が１つしかないのなら，それなりに類似度が小さくなったら</a:t>
            </a:r>
            <a:r>
              <a:rPr lang="en-US" altLang="ja-JP" dirty="0" smtClean="0"/>
              <a:t>break</a:t>
            </a:r>
            <a:r>
              <a:rPr lang="ja-JP" altLang="en-US" dirty="0" smtClean="0"/>
              <a:t>して発見したことにすればいい．</a:t>
            </a:r>
            <a:endParaRPr lang="en-US" altLang="ja-JP" dirty="0" smtClean="0"/>
          </a:p>
          <a:p>
            <a:r>
              <a:rPr kumimoji="1" lang="ja-JP" altLang="en-US" dirty="0" smtClean="0"/>
              <a:t>探索打ち切り２</a:t>
            </a:r>
            <a:endParaRPr kumimoji="1" lang="en-US" altLang="ja-JP" dirty="0" smtClean="0"/>
          </a:p>
          <a:p>
            <a:pPr lvl="1"/>
            <a:r>
              <a:rPr lang="ja-JP" altLang="en-US" dirty="0" smtClean="0"/>
              <a:t>類似度のスコアが閾値以上になったらテンプレートの計算を途中で打ち切る</a:t>
            </a:r>
            <a:endParaRPr kumimoji="1" lang="ja-JP" altLang="en-US" dirty="0"/>
          </a:p>
        </p:txBody>
      </p:sp>
      <p:sp>
        <p:nvSpPr>
          <p:cNvPr id="3" name="タイトル 2"/>
          <p:cNvSpPr>
            <a:spLocks noGrp="1"/>
          </p:cNvSpPr>
          <p:nvPr>
            <p:ph type="title"/>
          </p:nvPr>
        </p:nvSpPr>
        <p:spPr/>
        <p:txBody>
          <a:bodyPr/>
          <a:lstStyle/>
          <a:p>
            <a:r>
              <a:rPr lang="ja-JP" altLang="en-US" dirty="0" smtClean="0"/>
              <a:t>さまざま</a:t>
            </a:r>
            <a:r>
              <a:rPr lang="ja-JP" altLang="en-US" dirty="0"/>
              <a:t>な</a:t>
            </a:r>
            <a:r>
              <a:rPr kumimoji="1" lang="ja-JP" altLang="en-US" dirty="0" smtClean="0"/>
              <a:t>テクニック</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112</a:t>
            </a:fld>
            <a:endParaRPr lang="ja-JP" altLang="en-US" dirty="0"/>
          </a:p>
        </p:txBody>
      </p:sp>
    </p:spTree>
    <p:extLst>
      <p:ext uri="{BB962C8B-B14F-4D97-AF65-F5344CB8AC3E}">
        <p14:creationId xmlns:p14="http://schemas.microsoft.com/office/powerpoint/2010/main" val="110373128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20000"/>
          </a:bodyPr>
          <a:lstStyle/>
          <a:p>
            <a:r>
              <a:rPr lang="ja-JP" altLang="ja-JP" dirty="0"/>
              <a:t>画像に色が変わったり，ノイズが乗ったり，テンプレートの一部が欠損すると，テンプレートとの一致度が必ず０にならなくなる．その場合，以下の対策をとるとうまくいく場合がある．これらをいろいろ変えて複数回実行し，最も良さそうなものを取ればうまくいく可能性があります．</a:t>
            </a:r>
          </a:p>
          <a:p>
            <a:pPr lvl="1"/>
            <a:r>
              <a:rPr lang="ja-JP" altLang="ja-JP" dirty="0"/>
              <a:t>ノイズ除去をやってみる</a:t>
            </a:r>
          </a:p>
          <a:p>
            <a:pPr lvl="1"/>
            <a:r>
              <a:rPr lang="ja-JP" altLang="ja-JP" dirty="0"/>
              <a:t>白黒画像でやっている</a:t>
            </a:r>
          </a:p>
          <a:p>
            <a:pPr lvl="1"/>
            <a:r>
              <a:rPr lang="ja-JP" altLang="ja-JP" dirty="0"/>
              <a:t>コントラストを変えてやってみる</a:t>
            </a:r>
          </a:p>
          <a:p>
            <a:pPr lvl="1"/>
            <a:r>
              <a:rPr lang="ja-JP" altLang="ja-JP" dirty="0"/>
              <a:t>色空間を変えてやってみる</a:t>
            </a:r>
          </a:p>
          <a:p>
            <a:pPr lvl="1"/>
            <a:r>
              <a:rPr lang="ja-JP" altLang="ja-JP" dirty="0"/>
              <a:t>テンプレートの距離関数を変えてみる</a:t>
            </a:r>
          </a:p>
          <a:p>
            <a:pPr lvl="1"/>
            <a:r>
              <a:rPr lang="ja-JP" altLang="ja-JP" dirty="0"/>
              <a:t>テンプレートの距離を測る場所にマスクを採用してみる</a:t>
            </a:r>
          </a:p>
          <a:p>
            <a:endParaRPr kumimoji="1" lang="ja-JP" altLang="en-US" dirty="0"/>
          </a:p>
        </p:txBody>
      </p:sp>
      <p:sp>
        <p:nvSpPr>
          <p:cNvPr id="3" name="タイトル 2"/>
          <p:cNvSpPr>
            <a:spLocks noGrp="1"/>
          </p:cNvSpPr>
          <p:nvPr>
            <p:ph type="title"/>
          </p:nvPr>
        </p:nvSpPr>
        <p:spPr/>
        <p:txBody>
          <a:bodyPr/>
          <a:lstStyle/>
          <a:p>
            <a:r>
              <a:rPr kumimoji="1" lang="ja-JP" altLang="en-US" dirty="0" smtClean="0"/>
              <a:t>ヒント１</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113</a:t>
            </a:fld>
            <a:endParaRPr lang="ja-JP" altLang="en-US" dirty="0"/>
          </a:p>
        </p:txBody>
      </p:sp>
    </p:spTree>
    <p:extLst>
      <p:ext uri="{BB962C8B-B14F-4D97-AF65-F5344CB8AC3E}">
        <p14:creationId xmlns:p14="http://schemas.microsoft.com/office/powerpoint/2010/main" val="425219218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85000" lnSpcReduction="20000"/>
          </a:bodyPr>
          <a:lstStyle/>
          <a:p>
            <a:r>
              <a:rPr lang="ja-JP" altLang="ja-JP" dirty="0"/>
              <a:t>サイズが違ったり，いろんな方向に回転したりしている場合，テンプレートの形をいろいろ変えて挑戦する必要がある．</a:t>
            </a:r>
          </a:p>
          <a:p>
            <a:pPr lvl="1"/>
            <a:r>
              <a:rPr lang="ja-JP" altLang="ja-JP" dirty="0"/>
              <a:t>テンプレートをリサイズしたり，回転させたりして複数回実行し，最も良さそうなものを選べばうまくいく可能性があります． </a:t>
            </a:r>
          </a:p>
          <a:p>
            <a:pPr lvl="1"/>
            <a:r>
              <a:rPr lang="ja-JP" altLang="ja-JP" dirty="0"/>
              <a:t>画像をぼかしてやってみると，少し拡大縮小や回転のパラメータがずれた場合でもうまくいく場合があります．</a:t>
            </a:r>
          </a:p>
          <a:p>
            <a:pPr lvl="1"/>
            <a:r>
              <a:rPr lang="ja-JP" altLang="ja-JP" dirty="0"/>
              <a:t>距離関数を変えてみると，上と同じく，少し拡大縮小や回転のパラメータがずれた場合でもうまくいく場合があります．</a:t>
            </a:r>
          </a:p>
          <a:p>
            <a:pPr lvl="1"/>
            <a:r>
              <a:rPr lang="ja-JP" altLang="ja-JP" dirty="0"/>
              <a:t>発展した方法だと特徴点による対応付けや位相限定相関法というアルゴリズムとかもあります．</a:t>
            </a:r>
          </a:p>
          <a:p>
            <a:pPr lvl="1"/>
            <a:r>
              <a:rPr lang="ja-JP" altLang="ja-JP" dirty="0"/>
              <a:t>ディープラーニングでもできます．</a:t>
            </a:r>
          </a:p>
          <a:p>
            <a:pPr lvl="1"/>
            <a:r>
              <a:rPr lang="ja-JP" altLang="ja-JP" dirty="0"/>
              <a:t>ほかにも多数あります．</a:t>
            </a:r>
            <a:endParaRPr kumimoji="1" lang="ja-JP" altLang="en-US" dirty="0"/>
          </a:p>
        </p:txBody>
      </p:sp>
      <p:sp>
        <p:nvSpPr>
          <p:cNvPr id="3" name="タイトル 2"/>
          <p:cNvSpPr>
            <a:spLocks noGrp="1"/>
          </p:cNvSpPr>
          <p:nvPr>
            <p:ph type="title"/>
          </p:nvPr>
        </p:nvSpPr>
        <p:spPr/>
        <p:txBody>
          <a:bodyPr/>
          <a:lstStyle/>
          <a:p>
            <a:r>
              <a:rPr kumimoji="1" lang="ja-JP" altLang="en-US" dirty="0" smtClean="0"/>
              <a:t>ヒント２</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114</a:t>
            </a:fld>
            <a:endParaRPr lang="ja-JP" altLang="en-US" dirty="0"/>
          </a:p>
        </p:txBody>
      </p:sp>
    </p:spTree>
    <p:extLst>
      <p:ext uri="{BB962C8B-B14F-4D97-AF65-F5344CB8AC3E}">
        <p14:creationId xmlns:p14="http://schemas.microsoft.com/office/powerpoint/2010/main" val="344328145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60000" y="1451723"/>
            <a:ext cx="8460000" cy="5213894"/>
          </a:xfrm>
        </p:spPr>
        <p:txBody>
          <a:bodyPr>
            <a:normAutofit fontScale="62500" lnSpcReduction="20000"/>
          </a:bodyPr>
          <a:lstStyle/>
          <a:p>
            <a:r>
              <a:rPr lang="ja-JP" altLang="ja-JP" dirty="0"/>
              <a:t>いろんな工夫をすることで計算時間を高速化することができます．ただし，高速化すると探索が荒くなることもあり精度が劣化することもあります．</a:t>
            </a:r>
          </a:p>
          <a:p>
            <a:pPr lvl="1"/>
            <a:r>
              <a:rPr lang="ja-JP" altLang="ja-JP" dirty="0"/>
              <a:t>テンプレートを計算する画素を飛び飛びにすることで間引いて計算する．</a:t>
            </a:r>
          </a:p>
          <a:p>
            <a:pPr lvl="1"/>
            <a:r>
              <a:rPr lang="ja-JP" altLang="ja-JP" dirty="0"/>
              <a:t>入力画像を縮小して実行すると，探索範囲，処理範囲が小さくなるため高速に実行できる．</a:t>
            </a:r>
          </a:p>
          <a:p>
            <a:pPr lvl="1"/>
            <a:r>
              <a:rPr lang="ja-JP" altLang="ja-JP" dirty="0"/>
              <a:t>カラー画像よりも白黒画像のほうが速く計算できる．</a:t>
            </a:r>
          </a:p>
          <a:p>
            <a:pPr lvl="1"/>
            <a:r>
              <a:rPr lang="ja-JP" altLang="ja-JP" dirty="0"/>
              <a:t>バイナリ画像にすると</a:t>
            </a:r>
            <a:r>
              <a:rPr lang="en-US" altLang="ja-JP" dirty="0" err="1"/>
              <a:t>xor</a:t>
            </a:r>
            <a:r>
              <a:rPr lang="ja-JP" altLang="ja-JP" dirty="0"/>
              <a:t>と</a:t>
            </a:r>
            <a:r>
              <a:rPr lang="en-US" altLang="ja-JP" dirty="0" err="1"/>
              <a:t>popcount</a:t>
            </a:r>
            <a:r>
              <a:rPr lang="ja-JP" altLang="ja-JP" dirty="0"/>
              <a:t>で何個画素が違っているかを高速に測ることができる．</a:t>
            </a:r>
          </a:p>
          <a:p>
            <a:pPr lvl="1"/>
            <a:r>
              <a:rPr lang="ja-JP" altLang="ja-JP" dirty="0"/>
              <a:t>このように荒く検索したら，だいたい正解を見つけてくるが正確な位置になっていない場合がある．この場合は，荒い検索で求まった結果を初期値として，その近くに答えがあると思って，大きな画像で少数の候補だけから探すことで，小さなコストで正確な位置を見つけることができる．</a:t>
            </a:r>
          </a:p>
          <a:p>
            <a:pPr lvl="1"/>
            <a:r>
              <a:rPr lang="ja-JP" altLang="ja-JP" dirty="0"/>
              <a:t>各画像を並列計算すると高速に計算できる</a:t>
            </a:r>
            <a:r>
              <a:rPr lang="en-US" altLang="ja-JP" dirty="0"/>
              <a:t>.</a:t>
            </a:r>
            <a:r>
              <a:rPr lang="ja-JP" altLang="ja-JP" dirty="0"/>
              <a:t>スクリプトを改変するとできる．</a:t>
            </a:r>
          </a:p>
          <a:p>
            <a:pPr lvl="1"/>
            <a:r>
              <a:rPr lang="ja-JP" altLang="ja-JP" dirty="0"/>
              <a:t>プログラムを立ち上げること自体に計算コストがかかるため，プログラムを改変して，共通のテンプレート，画像は一括して処理すると速くなる．</a:t>
            </a:r>
            <a:endParaRPr kumimoji="1" lang="ja-JP" altLang="en-US" dirty="0"/>
          </a:p>
        </p:txBody>
      </p:sp>
      <p:sp>
        <p:nvSpPr>
          <p:cNvPr id="3" name="タイトル 2"/>
          <p:cNvSpPr>
            <a:spLocks noGrp="1"/>
          </p:cNvSpPr>
          <p:nvPr>
            <p:ph type="title"/>
          </p:nvPr>
        </p:nvSpPr>
        <p:spPr/>
        <p:txBody>
          <a:bodyPr/>
          <a:lstStyle/>
          <a:p>
            <a:r>
              <a:rPr lang="ja-JP" altLang="en-US" dirty="0" smtClean="0"/>
              <a:t>ヒント３</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115</a:t>
            </a:fld>
            <a:endParaRPr lang="ja-JP" altLang="en-US" dirty="0"/>
          </a:p>
        </p:txBody>
      </p:sp>
    </p:spTree>
    <p:extLst>
      <p:ext uri="{BB962C8B-B14F-4D97-AF65-F5344CB8AC3E}">
        <p14:creationId xmlns:p14="http://schemas.microsoft.com/office/powerpoint/2010/main" val="359503051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最後</a:t>
            </a:r>
            <a:r>
              <a:rPr lang="ja-JP" altLang="en-US" dirty="0" smtClean="0"/>
              <a:t>に</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116</a:t>
            </a:fld>
            <a:endParaRPr lang="ja-JP" altLang="en-US" dirty="0"/>
          </a:p>
        </p:txBody>
      </p:sp>
      <p:sp>
        <p:nvSpPr>
          <p:cNvPr id="5" name="正方形/長方形 4"/>
          <p:cNvSpPr/>
          <p:nvPr/>
        </p:nvSpPr>
        <p:spPr>
          <a:xfrm>
            <a:off x="404445" y="2274838"/>
            <a:ext cx="8493369" cy="1200329"/>
          </a:xfrm>
          <a:prstGeom prst="rect">
            <a:avLst/>
          </a:prstGeom>
        </p:spPr>
        <p:txBody>
          <a:bodyPr wrap="square">
            <a:spAutoFit/>
          </a:bodyPr>
          <a:lstStyle/>
          <a:p>
            <a:r>
              <a:rPr lang="ja-JP" altLang="ja-JP" sz="3600" dirty="0" smtClean="0">
                <a:latin typeface="メイリオ" panose="020B0604030504040204" pitchFamily="50" charset="-128"/>
                <a:ea typeface="メイリオ" panose="020B0604030504040204" pitchFamily="50" charset="-128"/>
                <a:cs typeface="Times New Roman" panose="02020603050405020304" pitchFamily="18" charset="0"/>
              </a:rPr>
              <a:t>もちろん</a:t>
            </a:r>
            <a:r>
              <a:rPr lang="ja-JP" altLang="ja-JP" sz="3600" dirty="0">
                <a:latin typeface="メイリオ" panose="020B0604030504040204" pitchFamily="50" charset="-128"/>
                <a:ea typeface="メイリオ" panose="020B0604030504040204" pitchFamily="50" charset="-128"/>
                <a:cs typeface="Times New Roman" panose="02020603050405020304" pitchFamily="18" charset="0"/>
              </a:rPr>
              <a:t>，これ以外にもたくさんあるので各自工夫してみてください．</a:t>
            </a:r>
            <a:endParaRPr lang="ja-JP" altLang="en-US" sz="3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154094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レベル２</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12</a:t>
            </a:fld>
            <a:endParaRPr lang="ja-JP" altLang="en-US" dirty="0"/>
          </a:p>
        </p:txBody>
      </p:sp>
      <p:sp>
        <p:nvSpPr>
          <p:cNvPr id="14" name="テキスト ボックス 13"/>
          <p:cNvSpPr txBox="1"/>
          <p:nvPr/>
        </p:nvSpPr>
        <p:spPr>
          <a:xfrm>
            <a:off x="2524125" y="6082801"/>
            <a:ext cx="4801314" cy="369332"/>
          </a:xfrm>
          <a:prstGeom prst="rect">
            <a:avLst/>
          </a:prstGeom>
          <a:noFill/>
        </p:spPr>
        <p:txBody>
          <a:bodyPr wrap="none" rtlCol="0">
            <a:spAutoFit/>
          </a:bodyPr>
          <a:lstStyle/>
          <a:p>
            <a:r>
              <a:rPr kumimoji="1" lang="ja-JP" altLang="en-US" dirty="0" smtClean="0"/>
              <a:t>画像にノイズがのる．類似度は０に</a:t>
            </a:r>
            <a:r>
              <a:rPr kumimoji="1" lang="ja-JP" altLang="en-US" b="1" dirty="0" smtClean="0"/>
              <a:t>ならない</a:t>
            </a:r>
            <a:endParaRPr kumimoji="1" lang="ja-JP" altLang="en-US" b="1" dirty="0"/>
          </a:p>
        </p:txBody>
      </p:sp>
      <p:pic>
        <p:nvPicPr>
          <p:cNvPr id="15" name="図 14"/>
          <p:cNvPicPr>
            <a:picLocks noChangeAspect="1"/>
          </p:cNvPicPr>
          <p:nvPr/>
        </p:nvPicPr>
        <p:blipFill>
          <a:blip r:embed="rId2"/>
          <a:stretch>
            <a:fillRect/>
          </a:stretch>
        </p:blipFill>
        <p:spPr>
          <a:xfrm>
            <a:off x="923925" y="1133475"/>
            <a:ext cx="7315200" cy="4876800"/>
          </a:xfrm>
          <a:prstGeom prst="rect">
            <a:avLst/>
          </a:prstGeom>
        </p:spPr>
      </p:pic>
    </p:spTree>
    <p:extLst>
      <p:ext uri="{BB962C8B-B14F-4D97-AF65-F5344CB8AC3E}">
        <p14:creationId xmlns:p14="http://schemas.microsoft.com/office/powerpoint/2010/main" val="41056028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レベル３</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13</a:t>
            </a:fld>
            <a:endParaRPr lang="ja-JP" altLang="en-US" dirty="0"/>
          </a:p>
        </p:txBody>
      </p:sp>
      <p:sp>
        <p:nvSpPr>
          <p:cNvPr id="14" name="テキスト ボックス 13"/>
          <p:cNvSpPr txBox="1"/>
          <p:nvPr/>
        </p:nvSpPr>
        <p:spPr>
          <a:xfrm>
            <a:off x="3335030" y="6082801"/>
            <a:ext cx="2492990" cy="369332"/>
          </a:xfrm>
          <a:prstGeom prst="rect">
            <a:avLst/>
          </a:prstGeom>
          <a:noFill/>
        </p:spPr>
        <p:txBody>
          <a:bodyPr wrap="none" rtlCol="0">
            <a:spAutoFit/>
          </a:bodyPr>
          <a:lstStyle/>
          <a:p>
            <a:r>
              <a:rPr kumimoji="1" lang="ja-JP" altLang="en-US" dirty="0" smtClean="0"/>
              <a:t>画像の明るさが変わる</a:t>
            </a:r>
            <a:endParaRPr kumimoji="1" lang="ja-JP" altLang="en-US" dirty="0"/>
          </a:p>
        </p:txBody>
      </p:sp>
      <p:pic>
        <p:nvPicPr>
          <p:cNvPr id="15" name="図 14"/>
          <p:cNvPicPr>
            <a:picLocks noChangeAspect="1"/>
          </p:cNvPicPr>
          <p:nvPr/>
        </p:nvPicPr>
        <p:blipFill>
          <a:blip r:embed="rId2"/>
          <a:stretch>
            <a:fillRect/>
          </a:stretch>
        </p:blipFill>
        <p:spPr>
          <a:xfrm>
            <a:off x="923925" y="1133475"/>
            <a:ext cx="7315200" cy="4876800"/>
          </a:xfrm>
          <a:prstGeom prst="rect">
            <a:avLst/>
          </a:prstGeom>
        </p:spPr>
      </p:pic>
    </p:spTree>
    <p:extLst>
      <p:ext uri="{BB962C8B-B14F-4D97-AF65-F5344CB8AC3E}">
        <p14:creationId xmlns:p14="http://schemas.microsoft.com/office/powerpoint/2010/main" val="2189904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レベル４</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14</a:t>
            </a:fld>
            <a:endParaRPr lang="ja-JP" altLang="en-US" dirty="0"/>
          </a:p>
        </p:txBody>
      </p:sp>
      <p:sp>
        <p:nvSpPr>
          <p:cNvPr id="14" name="テキスト ボックス 13"/>
          <p:cNvSpPr txBox="1"/>
          <p:nvPr/>
        </p:nvSpPr>
        <p:spPr>
          <a:xfrm>
            <a:off x="2524125" y="6082801"/>
            <a:ext cx="3416320" cy="369332"/>
          </a:xfrm>
          <a:prstGeom prst="rect">
            <a:avLst/>
          </a:prstGeom>
          <a:noFill/>
        </p:spPr>
        <p:txBody>
          <a:bodyPr wrap="none" rtlCol="0">
            <a:spAutoFit/>
          </a:bodyPr>
          <a:lstStyle/>
          <a:p>
            <a:r>
              <a:rPr kumimoji="1" lang="ja-JP" altLang="en-US" dirty="0" smtClean="0"/>
              <a:t>テンプレートが背景に等価する</a:t>
            </a:r>
            <a:endParaRPr kumimoji="1" lang="ja-JP" altLang="en-US" dirty="0"/>
          </a:p>
        </p:txBody>
      </p:sp>
      <p:pic>
        <p:nvPicPr>
          <p:cNvPr id="15" name="図 14"/>
          <p:cNvPicPr>
            <a:picLocks noChangeAspect="1"/>
          </p:cNvPicPr>
          <p:nvPr/>
        </p:nvPicPr>
        <p:blipFill>
          <a:blip r:embed="rId2"/>
          <a:stretch>
            <a:fillRect/>
          </a:stretch>
        </p:blipFill>
        <p:spPr>
          <a:xfrm>
            <a:off x="923925" y="1133475"/>
            <a:ext cx="7315200" cy="4876800"/>
          </a:xfrm>
          <a:prstGeom prst="rect">
            <a:avLst/>
          </a:prstGeom>
        </p:spPr>
      </p:pic>
    </p:spTree>
    <p:extLst>
      <p:ext uri="{BB962C8B-B14F-4D97-AF65-F5344CB8AC3E}">
        <p14:creationId xmlns:p14="http://schemas.microsoft.com/office/powerpoint/2010/main" val="3139825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レベル５</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15</a:t>
            </a:fld>
            <a:endParaRPr lang="ja-JP" altLang="en-US" dirty="0"/>
          </a:p>
        </p:txBody>
      </p:sp>
      <p:sp>
        <p:nvSpPr>
          <p:cNvPr id="14" name="テキスト ボックス 13"/>
          <p:cNvSpPr txBox="1"/>
          <p:nvPr/>
        </p:nvSpPr>
        <p:spPr>
          <a:xfrm>
            <a:off x="3238500" y="6082801"/>
            <a:ext cx="2723823" cy="369332"/>
          </a:xfrm>
          <a:prstGeom prst="rect">
            <a:avLst/>
          </a:prstGeom>
          <a:noFill/>
        </p:spPr>
        <p:txBody>
          <a:bodyPr wrap="none" rtlCol="0">
            <a:spAutoFit/>
          </a:bodyPr>
          <a:lstStyle/>
          <a:p>
            <a:r>
              <a:rPr kumimoji="1" lang="ja-JP" altLang="en-US" dirty="0" smtClean="0"/>
              <a:t>テンプレートが拡大する</a:t>
            </a:r>
            <a:endParaRPr kumimoji="1" lang="ja-JP" altLang="en-US" dirty="0"/>
          </a:p>
        </p:txBody>
      </p:sp>
      <p:pic>
        <p:nvPicPr>
          <p:cNvPr id="15" name="図 14"/>
          <p:cNvPicPr>
            <a:picLocks noChangeAspect="1"/>
          </p:cNvPicPr>
          <p:nvPr/>
        </p:nvPicPr>
        <p:blipFill>
          <a:blip r:embed="rId2"/>
          <a:stretch>
            <a:fillRect/>
          </a:stretch>
        </p:blipFill>
        <p:spPr>
          <a:xfrm>
            <a:off x="923925" y="1133475"/>
            <a:ext cx="7315200" cy="4876800"/>
          </a:xfrm>
          <a:prstGeom prst="rect">
            <a:avLst/>
          </a:prstGeom>
        </p:spPr>
      </p:pic>
    </p:spTree>
    <p:extLst>
      <p:ext uri="{BB962C8B-B14F-4D97-AF65-F5344CB8AC3E}">
        <p14:creationId xmlns:p14="http://schemas.microsoft.com/office/powerpoint/2010/main" val="21543543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レベル６</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16</a:t>
            </a:fld>
            <a:endParaRPr lang="ja-JP" altLang="en-US" dirty="0"/>
          </a:p>
        </p:txBody>
      </p:sp>
      <p:sp>
        <p:nvSpPr>
          <p:cNvPr id="14" name="テキスト ボックス 13"/>
          <p:cNvSpPr txBox="1"/>
          <p:nvPr/>
        </p:nvSpPr>
        <p:spPr>
          <a:xfrm>
            <a:off x="3219450" y="6082801"/>
            <a:ext cx="2723823" cy="369332"/>
          </a:xfrm>
          <a:prstGeom prst="rect">
            <a:avLst/>
          </a:prstGeom>
          <a:noFill/>
        </p:spPr>
        <p:txBody>
          <a:bodyPr wrap="none" rtlCol="0">
            <a:spAutoFit/>
          </a:bodyPr>
          <a:lstStyle/>
          <a:p>
            <a:r>
              <a:rPr kumimoji="1" lang="ja-JP" altLang="en-US" dirty="0" smtClean="0"/>
              <a:t>テンプレートが回転する</a:t>
            </a:r>
            <a:endParaRPr kumimoji="1" lang="ja-JP" altLang="en-US" dirty="0"/>
          </a:p>
        </p:txBody>
      </p:sp>
      <p:pic>
        <p:nvPicPr>
          <p:cNvPr id="15" name="図 14"/>
          <p:cNvPicPr>
            <a:picLocks noChangeAspect="1"/>
          </p:cNvPicPr>
          <p:nvPr/>
        </p:nvPicPr>
        <p:blipFill>
          <a:blip r:embed="rId2"/>
          <a:stretch>
            <a:fillRect/>
          </a:stretch>
        </p:blipFill>
        <p:spPr>
          <a:xfrm>
            <a:off x="923925" y="1133475"/>
            <a:ext cx="7315200" cy="4876800"/>
          </a:xfrm>
          <a:prstGeom prst="rect">
            <a:avLst/>
          </a:prstGeom>
        </p:spPr>
      </p:pic>
    </p:spTree>
    <p:extLst>
      <p:ext uri="{BB962C8B-B14F-4D97-AF65-F5344CB8AC3E}">
        <p14:creationId xmlns:p14="http://schemas.microsoft.com/office/powerpoint/2010/main" val="3265883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stretch>
            <a:fillRect/>
          </a:stretch>
        </p:blipFill>
        <p:spPr>
          <a:xfrm>
            <a:off x="1287675" y="3283843"/>
            <a:ext cx="1809750" cy="1206500"/>
          </a:xfrm>
          <a:prstGeom prst="rect">
            <a:avLst/>
          </a:prstGeom>
        </p:spPr>
      </p:pic>
      <p:sp>
        <p:nvSpPr>
          <p:cNvPr id="3" name="タイトル 2"/>
          <p:cNvSpPr>
            <a:spLocks noGrp="1"/>
          </p:cNvSpPr>
          <p:nvPr>
            <p:ph type="title"/>
          </p:nvPr>
        </p:nvSpPr>
        <p:spPr/>
        <p:txBody>
          <a:bodyPr/>
          <a:lstStyle/>
          <a:p>
            <a:r>
              <a:rPr kumimoji="1" lang="ja-JP" altLang="en-US" dirty="0" smtClean="0"/>
              <a:t>レベル７</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17</a:t>
            </a:fld>
            <a:endParaRPr lang="ja-JP" altLang="en-US" dirty="0"/>
          </a:p>
        </p:txBody>
      </p:sp>
      <p:pic>
        <p:nvPicPr>
          <p:cNvPr id="8" name="図 7"/>
          <p:cNvPicPr>
            <a:picLocks noChangeAspect="1"/>
          </p:cNvPicPr>
          <p:nvPr/>
        </p:nvPicPr>
        <p:blipFill>
          <a:blip r:embed="rId3"/>
          <a:stretch>
            <a:fillRect/>
          </a:stretch>
        </p:blipFill>
        <p:spPr>
          <a:xfrm>
            <a:off x="3748987" y="3283843"/>
            <a:ext cx="1809750" cy="1206500"/>
          </a:xfrm>
          <a:prstGeom prst="rect">
            <a:avLst/>
          </a:prstGeom>
        </p:spPr>
      </p:pic>
      <p:pic>
        <p:nvPicPr>
          <p:cNvPr id="10" name="図 9"/>
          <p:cNvPicPr>
            <a:picLocks noChangeAspect="1"/>
          </p:cNvPicPr>
          <p:nvPr/>
        </p:nvPicPr>
        <p:blipFill>
          <a:blip r:embed="rId4"/>
          <a:stretch>
            <a:fillRect/>
          </a:stretch>
        </p:blipFill>
        <p:spPr>
          <a:xfrm>
            <a:off x="6210300" y="3283843"/>
            <a:ext cx="1809750" cy="1206500"/>
          </a:xfrm>
          <a:prstGeom prst="rect">
            <a:avLst/>
          </a:prstGeom>
        </p:spPr>
      </p:pic>
      <p:pic>
        <p:nvPicPr>
          <p:cNvPr id="11" name="図 10"/>
          <p:cNvPicPr>
            <a:picLocks noChangeAspect="1"/>
          </p:cNvPicPr>
          <p:nvPr/>
        </p:nvPicPr>
        <p:blipFill>
          <a:blip r:embed="rId5"/>
          <a:stretch>
            <a:fillRect/>
          </a:stretch>
        </p:blipFill>
        <p:spPr>
          <a:xfrm>
            <a:off x="1287675" y="4705350"/>
            <a:ext cx="1809750" cy="1206500"/>
          </a:xfrm>
          <a:prstGeom prst="rect">
            <a:avLst/>
          </a:prstGeom>
        </p:spPr>
      </p:pic>
      <p:pic>
        <p:nvPicPr>
          <p:cNvPr id="12" name="図 11"/>
          <p:cNvPicPr>
            <a:picLocks noChangeAspect="1"/>
          </p:cNvPicPr>
          <p:nvPr/>
        </p:nvPicPr>
        <p:blipFill>
          <a:blip r:embed="rId6"/>
          <a:stretch>
            <a:fillRect/>
          </a:stretch>
        </p:blipFill>
        <p:spPr>
          <a:xfrm>
            <a:off x="3748987" y="4705350"/>
            <a:ext cx="1809750" cy="1206500"/>
          </a:xfrm>
          <a:prstGeom prst="rect">
            <a:avLst/>
          </a:prstGeom>
        </p:spPr>
      </p:pic>
      <p:pic>
        <p:nvPicPr>
          <p:cNvPr id="13" name="図 12"/>
          <p:cNvPicPr>
            <a:picLocks noChangeAspect="1"/>
          </p:cNvPicPr>
          <p:nvPr/>
        </p:nvPicPr>
        <p:blipFill>
          <a:blip r:embed="rId7"/>
          <a:stretch>
            <a:fillRect/>
          </a:stretch>
        </p:blipFill>
        <p:spPr>
          <a:xfrm>
            <a:off x="6210300" y="4705350"/>
            <a:ext cx="1809750" cy="1206500"/>
          </a:xfrm>
          <a:prstGeom prst="rect">
            <a:avLst/>
          </a:prstGeom>
        </p:spPr>
      </p:pic>
      <p:sp>
        <p:nvSpPr>
          <p:cNvPr id="2" name="テキスト ボックス 1"/>
          <p:cNvSpPr txBox="1"/>
          <p:nvPr/>
        </p:nvSpPr>
        <p:spPr>
          <a:xfrm>
            <a:off x="906675" y="1676400"/>
            <a:ext cx="7967694" cy="1077218"/>
          </a:xfrm>
          <a:prstGeom prst="rect">
            <a:avLst/>
          </a:prstGeom>
          <a:noFill/>
        </p:spPr>
        <p:txBody>
          <a:bodyPr wrap="square" rtlCol="0">
            <a:spAutoFit/>
          </a:bodyPr>
          <a:lstStyle/>
          <a:p>
            <a:r>
              <a:rPr kumimoji="1" lang="ja-JP" altLang="en-US" sz="3200" dirty="0" smtClean="0"/>
              <a:t>レベル１～６がどれがはいっているかわからなく，まぜまぜ．</a:t>
            </a:r>
            <a:endParaRPr kumimoji="1" lang="ja-JP" altLang="en-US" sz="3200" dirty="0"/>
          </a:p>
        </p:txBody>
      </p:sp>
    </p:spTree>
    <p:extLst>
      <p:ext uri="{BB962C8B-B14F-4D97-AF65-F5344CB8AC3E}">
        <p14:creationId xmlns:p14="http://schemas.microsoft.com/office/powerpoint/2010/main" val="2362273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各レベル毎に精度と速度を評価．テストが７回走る．</a:t>
            </a:r>
            <a:endParaRPr kumimoji="1" lang="en-US" altLang="ja-JP" dirty="0" smtClean="0"/>
          </a:p>
          <a:p>
            <a:r>
              <a:rPr lang="ja-JP" altLang="en-US" dirty="0" smtClean="0"/>
              <a:t>正解データは当日まで非公開．現在テストしているものとは違う画像を使用．</a:t>
            </a:r>
            <a:endParaRPr kumimoji="1" lang="en-US" altLang="ja-JP" dirty="0" smtClean="0"/>
          </a:p>
          <a:p>
            <a:pPr lvl="1"/>
            <a:r>
              <a:rPr lang="ja-JP" altLang="en-US" dirty="0" smtClean="0"/>
              <a:t>どこかのレベルに合わせてプログラムが最適化されていることを期待</a:t>
            </a:r>
            <a:endParaRPr lang="en-US" altLang="ja-JP" dirty="0" smtClean="0"/>
          </a:p>
          <a:p>
            <a:pPr lvl="1"/>
            <a:r>
              <a:rPr kumimoji="1" lang="ja-JP" altLang="en-US" dirty="0" smtClean="0"/>
              <a:t>もしくはレベル７の汎用のデー</a:t>
            </a:r>
            <a:r>
              <a:rPr lang="ja-JP" altLang="en-US" dirty="0" smtClean="0"/>
              <a:t>タすべてでうまく動くプログラムの作成</a:t>
            </a:r>
            <a:endParaRPr lang="en-US" altLang="ja-JP" dirty="0" smtClean="0"/>
          </a:p>
          <a:p>
            <a:pPr lvl="1"/>
            <a:r>
              <a:rPr kumimoji="1" lang="ja-JP" altLang="en-US" dirty="0" smtClean="0"/>
              <a:t>レベル８はおまけ</a:t>
            </a:r>
            <a:endParaRPr kumimoji="1" lang="ja-JP" altLang="en-US" dirty="0"/>
          </a:p>
        </p:txBody>
      </p:sp>
      <p:sp>
        <p:nvSpPr>
          <p:cNvPr id="3" name="タイトル 2"/>
          <p:cNvSpPr>
            <a:spLocks noGrp="1"/>
          </p:cNvSpPr>
          <p:nvPr>
            <p:ph type="title"/>
          </p:nvPr>
        </p:nvSpPr>
        <p:spPr/>
        <p:txBody>
          <a:bodyPr/>
          <a:lstStyle/>
          <a:p>
            <a:r>
              <a:rPr lang="ja-JP" altLang="en-US" dirty="0"/>
              <a:t>コンテスト</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18</a:t>
            </a:fld>
            <a:endParaRPr lang="ja-JP" altLang="en-US" dirty="0"/>
          </a:p>
        </p:txBody>
      </p:sp>
    </p:spTree>
    <p:extLst>
      <p:ext uri="{BB962C8B-B14F-4D97-AF65-F5344CB8AC3E}">
        <p14:creationId xmlns:p14="http://schemas.microsoft.com/office/powerpoint/2010/main" val="17716130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各レベルに必要な機能のプログラムを書く</a:t>
            </a:r>
            <a:endParaRPr kumimoji="1" lang="en-US" altLang="ja-JP" dirty="0" smtClean="0"/>
          </a:p>
          <a:p>
            <a:r>
              <a:rPr lang="ja-JP" altLang="en-US" dirty="0" smtClean="0"/>
              <a:t>パラメータを記録する</a:t>
            </a:r>
            <a:endParaRPr lang="en-US" altLang="ja-JP" dirty="0" smtClean="0"/>
          </a:p>
          <a:p>
            <a:r>
              <a:rPr kumimoji="1" lang="ja-JP" altLang="en-US" dirty="0" smtClean="0"/>
              <a:t>データを整理する</a:t>
            </a:r>
            <a:endParaRPr kumimoji="1" lang="en-US" altLang="ja-JP" dirty="0" smtClean="0"/>
          </a:p>
          <a:p>
            <a:r>
              <a:rPr lang="ja-JP" altLang="en-US" dirty="0"/>
              <a:t>進捗</a:t>
            </a:r>
            <a:r>
              <a:rPr lang="ja-JP" altLang="en-US" dirty="0" smtClean="0"/>
              <a:t>を管理する</a:t>
            </a:r>
            <a:endParaRPr lang="en-US" altLang="ja-JP" dirty="0" smtClean="0"/>
          </a:p>
          <a:p>
            <a:pPr lvl="1"/>
            <a:r>
              <a:rPr kumimoji="1" lang="ja-JP" altLang="en-US" dirty="0" smtClean="0"/>
              <a:t>な</a:t>
            </a:r>
            <a:r>
              <a:rPr kumimoji="1" lang="ja-JP" altLang="en-US" dirty="0"/>
              <a:t>ど</a:t>
            </a:r>
          </a:p>
        </p:txBody>
      </p:sp>
      <p:sp>
        <p:nvSpPr>
          <p:cNvPr id="3" name="タイトル 2"/>
          <p:cNvSpPr>
            <a:spLocks noGrp="1"/>
          </p:cNvSpPr>
          <p:nvPr>
            <p:ph type="title"/>
          </p:nvPr>
        </p:nvSpPr>
        <p:spPr/>
        <p:txBody>
          <a:bodyPr/>
          <a:lstStyle/>
          <a:p>
            <a:r>
              <a:rPr kumimoji="1" lang="ja-JP" altLang="en-US" dirty="0" smtClean="0"/>
              <a:t>班による役割分担例</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19</a:t>
            </a:fld>
            <a:endParaRPr lang="ja-JP" altLang="en-US" dirty="0"/>
          </a:p>
        </p:txBody>
      </p:sp>
    </p:spTree>
    <p:extLst>
      <p:ext uri="{BB962C8B-B14F-4D97-AF65-F5344CB8AC3E}">
        <p14:creationId xmlns:p14="http://schemas.microsoft.com/office/powerpoint/2010/main" val="35825529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a:t>場所</a:t>
            </a:r>
            <a:endParaRPr kumimoji="1" lang="en-US" altLang="ja-JP" dirty="0" smtClean="0"/>
          </a:p>
          <a:p>
            <a:pPr lvl="1"/>
            <a:r>
              <a:rPr kumimoji="1" lang="ja-JP" altLang="en-US" dirty="0" smtClean="0"/>
              <a:t>２０号館４階４０２号室</a:t>
            </a:r>
            <a:endParaRPr kumimoji="1" lang="en-US" altLang="ja-JP" dirty="0" smtClean="0"/>
          </a:p>
          <a:p>
            <a:pPr lvl="2"/>
            <a:r>
              <a:rPr kumimoji="1" lang="ja-JP" altLang="en-US" dirty="0" smtClean="0"/>
              <a:t>必ずメールしてから来てください</a:t>
            </a:r>
            <a:endParaRPr kumimoji="1" lang="en-US" altLang="ja-JP" dirty="0" smtClean="0"/>
          </a:p>
          <a:p>
            <a:r>
              <a:rPr lang="ja-JP" altLang="en-US" dirty="0" smtClean="0"/>
              <a:t>メール</a:t>
            </a:r>
            <a:endParaRPr lang="en-US" altLang="ja-JP" dirty="0" smtClean="0"/>
          </a:p>
          <a:p>
            <a:pPr lvl="1"/>
            <a:r>
              <a:rPr kumimoji="1" lang="en-US" altLang="ja-JP" dirty="0" smtClean="0"/>
              <a:t>fukushima </a:t>
            </a:r>
            <a:r>
              <a:rPr kumimoji="1" lang="ja-JP" altLang="en-US" dirty="0" smtClean="0"/>
              <a:t>“</a:t>
            </a:r>
            <a:r>
              <a:rPr lang="ja-JP" altLang="en-US" dirty="0" smtClean="0"/>
              <a:t>あ</a:t>
            </a:r>
            <a:r>
              <a:rPr lang="ja-JP" altLang="en-US" dirty="0"/>
              <a:t>っ</a:t>
            </a:r>
            <a:r>
              <a:rPr lang="ja-JP" altLang="en-US" dirty="0" smtClean="0"/>
              <a:t>と</a:t>
            </a:r>
            <a:r>
              <a:rPr kumimoji="1" lang="en-US" altLang="ja-JP" dirty="0" smtClean="0"/>
              <a:t> </a:t>
            </a:r>
            <a:r>
              <a:rPr kumimoji="1" lang="ja-JP" altLang="en-US" dirty="0" smtClean="0"/>
              <a:t>”</a:t>
            </a:r>
            <a:r>
              <a:rPr kumimoji="1" lang="en-US" altLang="ja-JP" dirty="0" smtClean="0"/>
              <a:t>nitech.ac.jp</a:t>
            </a:r>
          </a:p>
          <a:p>
            <a:endParaRPr kumimoji="1" lang="ja-JP" altLang="en-US" dirty="0"/>
          </a:p>
        </p:txBody>
      </p:sp>
      <p:sp>
        <p:nvSpPr>
          <p:cNvPr id="3" name="タイトル 2"/>
          <p:cNvSpPr>
            <a:spLocks noGrp="1"/>
          </p:cNvSpPr>
          <p:nvPr>
            <p:ph type="title"/>
          </p:nvPr>
        </p:nvSpPr>
        <p:spPr/>
        <p:txBody>
          <a:bodyPr/>
          <a:lstStyle/>
          <a:p>
            <a:r>
              <a:rPr kumimoji="1" lang="ja-JP" altLang="en-US" dirty="0" smtClean="0"/>
              <a:t>連絡先</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2</a:t>
            </a:fld>
            <a:endParaRPr lang="ja-JP" altLang="en-US" dirty="0"/>
          </a:p>
        </p:txBody>
      </p:sp>
    </p:spTree>
    <p:extLst>
      <p:ext uri="{BB962C8B-B14F-4D97-AF65-F5344CB8AC3E}">
        <p14:creationId xmlns:p14="http://schemas.microsoft.com/office/powerpoint/2010/main" val="585538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ja-JP" altLang="en-US" dirty="0" smtClean="0"/>
              <a:t>レポート提出は最終のレポート</a:t>
            </a:r>
            <a:r>
              <a:rPr kumimoji="1" lang="en-US" altLang="ja-JP" dirty="0" smtClean="0"/>
              <a:t>1</a:t>
            </a:r>
            <a:r>
              <a:rPr kumimoji="1" lang="ja-JP" altLang="en-US" dirty="0" smtClean="0"/>
              <a:t>回．</a:t>
            </a:r>
            <a:endParaRPr kumimoji="1" lang="en-US" altLang="ja-JP" dirty="0" smtClean="0"/>
          </a:p>
          <a:p>
            <a:r>
              <a:rPr kumimoji="1" lang="ja-JP" altLang="en-US" dirty="0" smtClean="0"/>
              <a:t>各回の小課題は自習用で提出の必要なし．</a:t>
            </a:r>
            <a:endParaRPr kumimoji="1" lang="en-US" altLang="ja-JP" dirty="0" smtClean="0"/>
          </a:p>
          <a:p>
            <a:r>
              <a:rPr kumimoji="1" lang="ja-JP" altLang="en-US" strike="sngStrike" dirty="0" smtClean="0"/>
              <a:t>班ごとで課題に取り組むが，最終レポートは個人で書くこと．</a:t>
            </a:r>
            <a:endParaRPr kumimoji="1" lang="en-US" altLang="ja-JP" strike="sngStrike" dirty="0" smtClean="0"/>
          </a:p>
          <a:p>
            <a:r>
              <a:rPr lang="ja-JP" altLang="en-US" dirty="0" smtClean="0"/>
              <a:t>提出物</a:t>
            </a:r>
            <a:endParaRPr lang="en-US" altLang="ja-JP" dirty="0" smtClean="0"/>
          </a:p>
          <a:p>
            <a:pPr lvl="1"/>
            <a:r>
              <a:rPr kumimoji="1" lang="ja-JP" altLang="en-US" dirty="0" smtClean="0"/>
              <a:t>レポート</a:t>
            </a:r>
            <a:r>
              <a:rPr lang="ja-JP" altLang="en-US" dirty="0" smtClean="0"/>
              <a:t>（</a:t>
            </a:r>
            <a:r>
              <a:rPr lang="en-US" altLang="ja-JP" dirty="0" smtClean="0"/>
              <a:t>pdf</a:t>
            </a:r>
            <a:r>
              <a:rPr lang="ja-JP" altLang="en-US" dirty="0" smtClean="0"/>
              <a:t>）</a:t>
            </a:r>
            <a:endParaRPr lang="en-US" altLang="ja-JP" dirty="0" smtClean="0"/>
          </a:p>
          <a:p>
            <a:pPr lvl="1"/>
            <a:r>
              <a:rPr kumimoji="1" lang="ja-JP" altLang="en-US" dirty="0" smtClean="0"/>
              <a:t>プログラム</a:t>
            </a:r>
            <a:r>
              <a:rPr kumimoji="1" lang="en-US" altLang="ja-JP" dirty="0" smtClean="0"/>
              <a:t>(</a:t>
            </a:r>
            <a:r>
              <a:rPr kumimoji="1" lang="en-US" altLang="ja-JP" dirty="0" err="1" smtClean="0"/>
              <a:t>main.c</a:t>
            </a:r>
            <a:r>
              <a:rPr kumimoji="1" lang="ja-JP" altLang="en-US" dirty="0" smtClean="0"/>
              <a:t>だけ</a:t>
            </a:r>
            <a:r>
              <a:rPr kumimoji="1" lang="en-US" altLang="ja-JP" dirty="0" smtClean="0"/>
              <a:t>)</a:t>
            </a:r>
          </a:p>
          <a:p>
            <a:pPr lvl="1"/>
            <a:r>
              <a:rPr lang="ja-JP" altLang="en-US" dirty="0" smtClean="0"/>
              <a:t>シェルスクリプト</a:t>
            </a:r>
            <a:r>
              <a:rPr lang="en-US" altLang="ja-JP" dirty="0" smtClean="0"/>
              <a:t>(run.sh</a:t>
            </a:r>
            <a:r>
              <a:rPr lang="ja-JP" altLang="en-US" dirty="0" smtClean="0"/>
              <a:t>だけ</a:t>
            </a:r>
            <a:r>
              <a:rPr lang="en-US" altLang="ja-JP" dirty="0" smtClean="0"/>
              <a:t>)</a:t>
            </a:r>
          </a:p>
          <a:p>
            <a:pPr lvl="2"/>
            <a:r>
              <a:rPr kumimoji="1" lang="ja-JP" altLang="en-US" dirty="0" smtClean="0"/>
              <a:t>レベルごとに異なるなら異なるものも適切に名前をつけて提出</a:t>
            </a:r>
            <a:endParaRPr kumimoji="1" lang="en-US" altLang="ja-JP" dirty="0" smtClean="0"/>
          </a:p>
          <a:p>
            <a:endParaRPr kumimoji="1" lang="en-US" altLang="ja-JP" dirty="0" smtClean="0"/>
          </a:p>
          <a:p>
            <a:endParaRPr kumimoji="1" lang="ja-JP" altLang="en-US" dirty="0"/>
          </a:p>
        </p:txBody>
      </p:sp>
      <p:sp>
        <p:nvSpPr>
          <p:cNvPr id="3" name="タイトル 2"/>
          <p:cNvSpPr>
            <a:spLocks noGrp="1"/>
          </p:cNvSpPr>
          <p:nvPr>
            <p:ph type="title"/>
          </p:nvPr>
        </p:nvSpPr>
        <p:spPr/>
        <p:txBody>
          <a:bodyPr/>
          <a:lstStyle/>
          <a:p>
            <a:r>
              <a:rPr kumimoji="1" lang="ja-JP" altLang="en-US" dirty="0" smtClean="0"/>
              <a:t>レポート等</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20</a:t>
            </a:fld>
            <a:endParaRPr lang="ja-JP" altLang="en-US" dirty="0"/>
          </a:p>
        </p:txBody>
      </p:sp>
    </p:spTree>
    <p:extLst>
      <p:ext uri="{BB962C8B-B14F-4D97-AF65-F5344CB8AC3E}">
        <p14:creationId xmlns:p14="http://schemas.microsoft.com/office/powerpoint/2010/main" val="35668936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47500" lnSpcReduction="20000"/>
          </a:bodyPr>
          <a:lstStyle/>
          <a:p>
            <a:r>
              <a:rPr lang="ja-JP" altLang="en-US" dirty="0" smtClean="0"/>
              <a:t>表紙に学籍番号，名前，</a:t>
            </a:r>
            <a:r>
              <a:rPr lang="ja-JP" altLang="en-US" b="1" dirty="0" smtClean="0"/>
              <a:t>班の番号</a:t>
            </a:r>
            <a:r>
              <a:rPr lang="ja-JP" altLang="en-US" dirty="0" smtClean="0"/>
              <a:t>を書くこと</a:t>
            </a:r>
            <a:endParaRPr lang="en-US" altLang="ja-JP" dirty="0" smtClean="0"/>
          </a:p>
          <a:p>
            <a:r>
              <a:rPr lang="ja-JP" altLang="en-US" dirty="0" smtClean="0"/>
              <a:t>提出形式は</a:t>
            </a:r>
            <a:r>
              <a:rPr lang="en-US" altLang="ja-JP" b="1" dirty="0" smtClean="0"/>
              <a:t>pdf</a:t>
            </a:r>
            <a:r>
              <a:rPr lang="ja-JP" altLang="en-US" dirty="0" err="1" smtClean="0"/>
              <a:t>．</a:t>
            </a:r>
            <a:r>
              <a:rPr lang="ja-JP" altLang="en-US" dirty="0" smtClean="0"/>
              <a:t>（</a:t>
            </a:r>
            <a:r>
              <a:rPr lang="en-US" altLang="ja-JP" dirty="0" err="1" smtClean="0"/>
              <a:t>tex</a:t>
            </a:r>
            <a:r>
              <a:rPr lang="en-US" altLang="ja-JP" dirty="0" smtClean="0"/>
              <a:t>, word</a:t>
            </a:r>
            <a:r>
              <a:rPr lang="ja-JP" altLang="en-US" dirty="0" smtClean="0"/>
              <a:t>などエディタは何で書いてもよいが</a:t>
            </a:r>
            <a:r>
              <a:rPr lang="en-US" altLang="ja-JP" dirty="0" smtClean="0"/>
              <a:t>pdf</a:t>
            </a:r>
            <a:r>
              <a:rPr lang="ja-JP" altLang="en-US" dirty="0" smtClean="0"/>
              <a:t>で出力）</a:t>
            </a:r>
            <a:endParaRPr lang="en-US" altLang="ja-JP" dirty="0" smtClean="0"/>
          </a:p>
          <a:p>
            <a:r>
              <a:rPr lang="ja-JP" altLang="en-US" dirty="0" smtClean="0"/>
              <a:t>レポートは半角</a:t>
            </a:r>
            <a:r>
              <a:rPr lang="ja-JP" altLang="en-US" dirty="0" smtClean="0"/>
              <a:t>で</a:t>
            </a:r>
            <a:r>
              <a:rPr lang="en-US" altLang="ja-JP" dirty="0" smtClean="0"/>
              <a:t>,.</a:t>
            </a:r>
            <a:r>
              <a:rPr lang="ja-JP" altLang="en-US" dirty="0" smtClean="0"/>
              <a:t>と</a:t>
            </a:r>
            <a:r>
              <a:rPr lang="ja-JP" altLang="en-US" dirty="0" smtClean="0"/>
              <a:t>打たない</a:t>
            </a:r>
            <a:r>
              <a:rPr lang="ja-JP" altLang="en-US" dirty="0" smtClean="0"/>
              <a:t>こと</a:t>
            </a:r>
            <a:r>
              <a:rPr lang="ja-JP" altLang="en-US" dirty="0" smtClean="0"/>
              <a:t>．全角で</a:t>
            </a:r>
            <a:r>
              <a:rPr lang="ja-JP" altLang="en-US" dirty="0" err="1" smtClean="0"/>
              <a:t>，．</a:t>
            </a:r>
            <a:r>
              <a:rPr lang="ja-JP" altLang="en-US" dirty="0" smtClean="0"/>
              <a:t>を入力</a:t>
            </a:r>
            <a:r>
              <a:rPr lang="ja-JP" altLang="en-US" dirty="0" smtClean="0"/>
              <a:t>（</a:t>
            </a:r>
            <a:r>
              <a:rPr lang="ja-JP" altLang="en-US" dirty="0" smtClean="0"/>
              <a:t>読みづらい）</a:t>
            </a:r>
            <a:endParaRPr lang="en-US" altLang="ja-JP" dirty="0" smtClean="0"/>
          </a:p>
          <a:p>
            <a:r>
              <a:rPr lang="ja-JP" altLang="en-US" dirty="0" smtClean="0"/>
              <a:t>生の出力結果の羅列はレポートにコピーしないこと．</a:t>
            </a:r>
            <a:endParaRPr lang="en-US" altLang="ja-JP" dirty="0" smtClean="0"/>
          </a:p>
          <a:p>
            <a:pPr lvl="1"/>
            <a:r>
              <a:rPr lang="ja-JP" altLang="en-US" dirty="0" smtClean="0"/>
              <a:t>シェルスクリプト等を工夫して，その羅列を強調したい場合は除く．</a:t>
            </a:r>
            <a:endParaRPr lang="en-US" altLang="ja-JP" dirty="0" smtClean="0"/>
          </a:p>
          <a:p>
            <a:pPr lvl="1"/>
            <a:r>
              <a:rPr lang="ja-JP" altLang="en-US" dirty="0"/>
              <a:t>単純</a:t>
            </a:r>
            <a:r>
              <a:rPr lang="ja-JP" altLang="en-US" dirty="0" smtClean="0"/>
              <a:t>にこう</a:t>
            </a:r>
            <a:r>
              <a:rPr lang="ja-JP" altLang="en-US" dirty="0" err="1" smtClean="0"/>
              <a:t>なりましたの</a:t>
            </a:r>
            <a:r>
              <a:rPr lang="ja-JP" altLang="en-US" dirty="0" smtClean="0"/>
              <a:t>結果を示すなら，表やグラフにしてください．</a:t>
            </a:r>
            <a:endParaRPr lang="en-US" altLang="ja-JP" dirty="0" smtClean="0"/>
          </a:p>
          <a:p>
            <a:pPr lvl="1"/>
            <a:r>
              <a:rPr lang="ja-JP" altLang="en-US" dirty="0" smtClean="0"/>
              <a:t>あからさまにスクリプト出力結果でページ数を稼ぐようなものは，読みづらいだけなので減点．</a:t>
            </a:r>
            <a:endParaRPr lang="en-US" altLang="ja-JP" dirty="0" smtClean="0"/>
          </a:p>
          <a:p>
            <a:r>
              <a:rPr lang="ja-JP" altLang="en-US" dirty="0" smtClean="0"/>
              <a:t>ソースコードはレポートにコピーしないこと．</a:t>
            </a:r>
            <a:endParaRPr lang="en-US" altLang="ja-JP" dirty="0" smtClean="0"/>
          </a:p>
          <a:p>
            <a:pPr lvl="1"/>
            <a:r>
              <a:rPr lang="ja-JP" altLang="en-US" dirty="0"/>
              <a:t>あからさま</a:t>
            </a:r>
            <a:r>
              <a:rPr lang="ja-JP" altLang="en-US" dirty="0" smtClean="0"/>
              <a:t>にコードのコピペで</a:t>
            </a:r>
            <a:r>
              <a:rPr lang="ja-JP" altLang="en-US" dirty="0"/>
              <a:t>ページ数を稼ぐようなものは，読みづらいだけなので減点</a:t>
            </a:r>
            <a:r>
              <a:rPr lang="ja-JP" altLang="en-US" dirty="0" smtClean="0"/>
              <a:t>．</a:t>
            </a:r>
            <a:endParaRPr lang="en-US" altLang="ja-JP" dirty="0" smtClean="0"/>
          </a:p>
          <a:p>
            <a:pPr lvl="1"/>
            <a:r>
              <a:rPr lang="ja-JP" altLang="en-US" b="1" dirty="0" smtClean="0"/>
              <a:t>ただし，工夫した点をわかりやすく説明するためにソースコードを貼ることは推奨する．</a:t>
            </a:r>
            <a:r>
              <a:rPr lang="ja-JP" altLang="en-US" b="1" dirty="0"/>
              <a:t>その場合は，該当部分だけを貼ること</a:t>
            </a:r>
            <a:r>
              <a:rPr lang="ja-JP" altLang="en-US" b="1" dirty="0" smtClean="0"/>
              <a:t>．</a:t>
            </a:r>
            <a:endParaRPr lang="en-US" altLang="ja-JP" b="1" dirty="0" smtClean="0"/>
          </a:p>
          <a:p>
            <a:r>
              <a:rPr lang="ja-JP" altLang="en-US" dirty="0" smtClean="0"/>
              <a:t>レベルごとの検出率と速度の表を書くこと．</a:t>
            </a:r>
            <a:endParaRPr lang="en-US" altLang="ja-JP" dirty="0" smtClean="0"/>
          </a:p>
          <a:p>
            <a:pPr lvl="1"/>
            <a:r>
              <a:rPr lang="ja-JP" altLang="en-US" dirty="0" smtClean="0"/>
              <a:t>速度は</a:t>
            </a:r>
            <a:r>
              <a:rPr lang="en-US" altLang="ja-JP" dirty="0" smtClean="0"/>
              <a:t>time</a:t>
            </a:r>
            <a:r>
              <a:rPr lang="ja-JP" altLang="en-US" dirty="0" smtClean="0"/>
              <a:t>コマンドの</a:t>
            </a:r>
            <a:r>
              <a:rPr lang="en-US" altLang="ja-JP" b="1" dirty="0" smtClean="0"/>
              <a:t>real</a:t>
            </a:r>
            <a:r>
              <a:rPr lang="ja-JP" altLang="en-US" b="1" dirty="0" smtClean="0"/>
              <a:t>の結果</a:t>
            </a:r>
            <a:r>
              <a:rPr lang="ja-JP" altLang="en-US" dirty="0" smtClean="0"/>
              <a:t>だけでよい．</a:t>
            </a:r>
            <a:endParaRPr lang="en-US" altLang="ja-JP" dirty="0" smtClean="0"/>
          </a:p>
          <a:p>
            <a:r>
              <a:rPr lang="ja-JP" altLang="en-US" dirty="0" smtClean="0"/>
              <a:t>自分のやったところだけではなく班全体でやったところのレポートを書くこと．</a:t>
            </a:r>
            <a:endParaRPr lang="en-US" altLang="ja-JP" dirty="0" smtClean="0"/>
          </a:p>
          <a:p>
            <a:r>
              <a:rPr lang="ja-JP" altLang="en-US" dirty="0" smtClean="0"/>
              <a:t>各レベルごとの対処を書くこと．</a:t>
            </a:r>
            <a:endParaRPr lang="en-US" altLang="ja-JP" dirty="0" smtClean="0"/>
          </a:p>
          <a:p>
            <a:r>
              <a:rPr lang="ja-JP" altLang="en-US" dirty="0" smtClean="0"/>
              <a:t>共通するところは共通部分を書くこと．</a:t>
            </a:r>
            <a:endParaRPr lang="en-US" altLang="ja-JP" dirty="0" smtClean="0"/>
          </a:p>
        </p:txBody>
      </p:sp>
      <p:sp>
        <p:nvSpPr>
          <p:cNvPr id="3" name="タイトル 2"/>
          <p:cNvSpPr>
            <a:spLocks noGrp="1"/>
          </p:cNvSpPr>
          <p:nvPr>
            <p:ph type="title"/>
          </p:nvPr>
        </p:nvSpPr>
        <p:spPr/>
        <p:txBody>
          <a:bodyPr/>
          <a:lstStyle/>
          <a:p>
            <a:r>
              <a:rPr lang="ja-JP" altLang="en-US" dirty="0" smtClean="0"/>
              <a:t>レポートの注意事項</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21</a:t>
            </a:fld>
            <a:endParaRPr lang="ja-JP" altLang="en-US" dirty="0"/>
          </a:p>
        </p:txBody>
      </p:sp>
    </p:spTree>
    <p:extLst>
      <p:ext uri="{BB962C8B-B14F-4D97-AF65-F5344CB8AC3E}">
        <p14:creationId xmlns:p14="http://schemas.microsoft.com/office/powerpoint/2010/main" val="8137667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smtClean="0"/>
              <a:t>難易度は順番にやる必要はありません．</a:t>
            </a:r>
            <a:endParaRPr lang="en-US" altLang="ja-JP" dirty="0" smtClean="0"/>
          </a:p>
          <a:p>
            <a:endParaRPr lang="en-US" altLang="ja-JP" dirty="0"/>
          </a:p>
          <a:p>
            <a:r>
              <a:rPr lang="ja-JP" altLang="en-US" dirty="0" smtClean="0"/>
              <a:t>サンプルコードとやり方は提供していますが，全くサンプルコードを使わなくても構いません．解決の手段</a:t>
            </a:r>
            <a:r>
              <a:rPr lang="ja-JP" altLang="en-US" dirty="0"/>
              <a:t>は問いません</a:t>
            </a:r>
            <a:r>
              <a:rPr lang="ja-JP" altLang="en-US" dirty="0" smtClean="0"/>
              <a:t>．</a:t>
            </a:r>
            <a:endParaRPr lang="en-US" altLang="ja-JP" dirty="0" smtClean="0"/>
          </a:p>
          <a:p>
            <a:pPr lvl="1"/>
            <a:r>
              <a:rPr lang="ja-JP" altLang="en-US" dirty="0" smtClean="0"/>
              <a:t>プログラミング言語も問いません．</a:t>
            </a:r>
            <a:endParaRPr lang="en-US" altLang="ja-JP" dirty="0" smtClean="0"/>
          </a:p>
          <a:p>
            <a:pPr lvl="1"/>
            <a:r>
              <a:rPr lang="en-US" altLang="ja-JP" dirty="0" smtClean="0"/>
              <a:t>※</a:t>
            </a:r>
            <a:r>
              <a:rPr lang="ja-JP" altLang="en-US" dirty="0" smtClean="0"/>
              <a:t>できる人を召喚するは禁止</a:t>
            </a:r>
            <a:endParaRPr lang="en-US" altLang="ja-JP" dirty="0" smtClean="0"/>
          </a:p>
          <a:p>
            <a:endParaRPr lang="en-US" altLang="ja-JP" dirty="0" smtClean="0"/>
          </a:p>
          <a:p>
            <a:endParaRPr kumimoji="1" lang="ja-JP" altLang="en-US" dirty="0"/>
          </a:p>
        </p:txBody>
      </p:sp>
      <p:sp>
        <p:nvSpPr>
          <p:cNvPr id="3" name="タイトル 2"/>
          <p:cNvSpPr>
            <a:spLocks noGrp="1"/>
          </p:cNvSpPr>
          <p:nvPr>
            <p:ph type="title"/>
          </p:nvPr>
        </p:nvSpPr>
        <p:spPr/>
        <p:txBody>
          <a:bodyPr/>
          <a:lstStyle/>
          <a:p>
            <a:r>
              <a:rPr kumimoji="1" lang="ja-JP" altLang="en-US" dirty="0" smtClean="0"/>
              <a:t>その他事項</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22</a:t>
            </a:fld>
            <a:endParaRPr lang="ja-JP" altLang="en-US" dirty="0"/>
          </a:p>
        </p:txBody>
      </p:sp>
    </p:spTree>
    <p:extLst>
      <p:ext uri="{BB962C8B-B14F-4D97-AF65-F5344CB8AC3E}">
        <p14:creationId xmlns:p14="http://schemas.microsoft.com/office/powerpoint/2010/main" val="2779871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２．画像処理</a:t>
            </a:r>
            <a:endParaRPr kumimoji="1" lang="ja-JP" altLang="en-US" dirty="0"/>
          </a:p>
        </p:txBody>
      </p:sp>
      <p:sp>
        <p:nvSpPr>
          <p:cNvPr id="3" name="スライド番号プレースホルダー 2"/>
          <p:cNvSpPr>
            <a:spLocks noGrp="1"/>
          </p:cNvSpPr>
          <p:nvPr>
            <p:ph type="sldNum" sz="quarter" idx="12"/>
          </p:nvPr>
        </p:nvSpPr>
        <p:spPr/>
        <p:txBody>
          <a:bodyPr/>
          <a:lstStyle/>
          <a:p>
            <a:fld id="{6C97CA81-E7BB-4706-B25C-D8A52BB71168}" type="slidenum">
              <a:rPr lang="ja-JP" altLang="en-US" smtClean="0"/>
              <a:pPr/>
              <a:t>23</a:t>
            </a:fld>
            <a:endParaRPr lang="ja-JP" altLang="en-US" dirty="0"/>
          </a:p>
        </p:txBody>
      </p:sp>
    </p:spTree>
    <p:extLst>
      <p:ext uri="{BB962C8B-B14F-4D97-AF65-F5344CB8AC3E}">
        <p14:creationId xmlns:p14="http://schemas.microsoft.com/office/powerpoint/2010/main" val="20241184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背景</a:t>
            </a:r>
            <a:endParaRPr kumimoji="1" lang="en-US" altLang="ja-JP" dirty="0" smtClean="0"/>
          </a:p>
          <a:p>
            <a:r>
              <a:rPr lang="ja-JP" altLang="en-US" dirty="0" smtClean="0"/>
              <a:t>画像とは</a:t>
            </a:r>
            <a:endParaRPr lang="en-US" altLang="ja-JP" dirty="0" smtClean="0"/>
          </a:p>
          <a:p>
            <a:pPr lvl="1"/>
            <a:r>
              <a:rPr kumimoji="1" lang="ja-JP" altLang="en-US" dirty="0" smtClean="0"/>
              <a:t>標本化</a:t>
            </a:r>
            <a:endParaRPr kumimoji="1" lang="en-US" altLang="ja-JP" dirty="0" smtClean="0"/>
          </a:p>
          <a:p>
            <a:pPr lvl="1"/>
            <a:r>
              <a:rPr lang="ja-JP" altLang="en-US" dirty="0" smtClean="0"/>
              <a:t>量子化</a:t>
            </a:r>
            <a:endParaRPr lang="en-US" altLang="ja-JP" dirty="0" smtClean="0"/>
          </a:p>
          <a:p>
            <a:pPr lvl="1"/>
            <a:r>
              <a:rPr kumimoji="1" lang="ja-JP" altLang="en-US" dirty="0" smtClean="0"/>
              <a:t>受光素子</a:t>
            </a:r>
            <a:endParaRPr kumimoji="1" lang="en-US" altLang="ja-JP" dirty="0" smtClean="0"/>
          </a:p>
          <a:p>
            <a:pPr lvl="1"/>
            <a:r>
              <a:rPr lang="ja-JP" altLang="en-US" dirty="0"/>
              <a:t>色</a:t>
            </a:r>
            <a:endParaRPr kumimoji="1" lang="ja-JP" altLang="en-US" dirty="0"/>
          </a:p>
        </p:txBody>
      </p:sp>
      <p:sp>
        <p:nvSpPr>
          <p:cNvPr id="3" name="タイトル 2"/>
          <p:cNvSpPr>
            <a:spLocks noGrp="1"/>
          </p:cNvSpPr>
          <p:nvPr>
            <p:ph type="title"/>
          </p:nvPr>
        </p:nvSpPr>
        <p:spPr/>
        <p:txBody>
          <a:bodyPr/>
          <a:lstStyle/>
          <a:p>
            <a:r>
              <a:rPr kumimoji="1" lang="ja-JP" altLang="en-US" dirty="0" smtClean="0"/>
              <a:t>画像処理目次</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24</a:t>
            </a:fld>
            <a:endParaRPr lang="ja-JP" altLang="en-US" dirty="0"/>
          </a:p>
        </p:txBody>
      </p:sp>
    </p:spTree>
    <p:extLst>
      <p:ext uri="{BB962C8B-B14F-4D97-AF65-F5344CB8AC3E}">
        <p14:creationId xmlns:p14="http://schemas.microsoft.com/office/powerpoint/2010/main" val="32078574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画像処理（</a:t>
            </a:r>
            <a:r>
              <a:rPr kumimoji="1" lang="en-US" altLang="ja-JP" dirty="0" smtClean="0"/>
              <a:t>Image Processing</a:t>
            </a:r>
            <a:r>
              <a:rPr kumimoji="1" lang="ja-JP" altLang="en-US" dirty="0" smtClean="0"/>
              <a:t>）</a:t>
            </a:r>
            <a:endParaRPr kumimoji="1" lang="en-US" altLang="ja-JP" dirty="0" smtClean="0"/>
          </a:p>
          <a:p>
            <a:r>
              <a:rPr lang="ja-JP" altLang="en-US" dirty="0" smtClean="0"/>
              <a:t>画像を加工して，人間の目やコンピュータにとって都合の良いように変換する処理</a:t>
            </a:r>
            <a:endParaRPr lang="en-US" altLang="ja-JP" dirty="0" smtClean="0"/>
          </a:p>
          <a:p>
            <a:pPr lvl="1"/>
            <a:r>
              <a:rPr lang="ja-JP" altLang="en-US" dirty="0" smtClean="0"/>
              <a:t>写真編集</a:t>
            </a:r>
            <a:endParaRPr lang="en-US" altLang="ja-JP" dirty="0" smtClean="0"/>
          </a:p>
          <a:p>
            <a:pPr lvl="1"/>
            <a:r>
              <a:rPr kumimoji="1" lang="ja-JP" altLang="en-US" dirty="0" smtClean="0"/>
              <a:t>画像圧縮</a:t>
            </a:r>
          </a:p>
          <a:p>
            <a:pPr lvl="1"/>
            <a:r>
              <a:rPr kumimoji="1" lang="ja-JP" altLang="en-US" dirty="0" smtClean="0"/>
              <a:t>画像検出・認識</a:t>
            </a:r>
            <a:endParaRPr kumimoji="1" lang="en-US" altLang="ja-JP" dirty="0" smtClean="0"/>
          </a:p>
          <a:p>
            <a:pPr lvl="1"/>
            <a:r>
              <a:rPr lang="ja-JP" altLang="en-US" dirty="0" smtClean="0"/>
              <a:t>３次元復元</a:t>
            </a:r>
            <a:endParaRPr kumimoji="1" lang="en-US" altLang="ja-JP" dirty="0" smtClean="0"/>
          </a:p>
        </p:txBody>
      </p:sp>
      <p:sp>
        <p:nvSpPr>
          <p:cNvPr id="3" name="タイトル 2"/>
          <p:cNvSpPr>
            <a:spLocks noGrp="1"/>
          </p:cNvSpPr>
          <p:nvPr>
            <p:ph type="title"/>
          </p:nvPr>
        </p:nvSpPr>
        <p:spPr/>
        <p:txBody>
          <a:bodyPr/>
          <a:lstStyle/>
          <a:p>
            <a:r>
              <a:rPr lang="en-US" altLang="ja-JP" dirty="0" smtClean="0"/>
              <a:t>【</a:t>
            </a:r>
            <a:r>
              <a:rPr lang="ja-JP" altLang="en-US" dirty="0" smtClean="0"/>
              <a:t>背景</a:t>
            </a:r>
            <a:r>
              <a:rPr lang="en-US" altLang="ja-JP" dirty="0" smtClean="0"/>
              <a:t>】</a:t>
            </a:r>
            <a:r>
              <a:rPr kumimoji="1" lang="ja-JP" altLang="en-US" dirty="0" smtClean="0"/>
              <a:t>画像処理って？</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25</a:t>
            </a:fld>
            <a:endParaRPr lang="ja-JP" altLang="en-US" dirty="0"/>
          </a:p>
        </p:txBody>
      </p:sp>
    </p:spTree>
    <p:extLst>
      <p:ext uri="{BB962C8B-B14F-4D97-AF65-F5344CB8AC3E}">
        <p14:creationId xmlns:p14="http://schemas.microsoft.com/office/powerpoint/2010/main" val="18773143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dirty="0"/>
              <a:t>【</a:t>
            </a:r>
            <a:r>
              <a:rPr lang="ja-JP" altLang="en-US" dirty="0"/>
              <a:t>背景</a:t>
            </a:r>
            <a:r>
              <a:rPr lang="en-US" altLang="ja-JP" dirty="0"/>
              <a:t>】</a:t>
            </a:r>
            <a:r>
              <a:rPr kumimoji="1" lang="ja-JP" altLang="en-US" dirty="0" smtClean="0"/>
              <a:t>アプリケーション</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26</a:t>
            </a:fld>
            <a:endParaRPr lang="ja-JP" altLang="en-US" dirty="0"/>
          </a:p>
        </p:txBody>
      </p:sp>
      <p:grpSp>
        <p:nvGrpSpPr>
          <p:cNvPr id="8" name="グループ化 7"/>
          <p:cNvGrpSpPr/>
          <p:nvPr/>
        </p:nvGrpSpPr>
        <p:grpSpPr>
          <a:xfrm>
            <a:off x="365858" y="2055691"/>
            <a:ext cx="7120793" cy="4581636"/>
            <a:chOff x="88899" y="1130301"/>
            <a:chExt cx="8911101" cy="5733550"/>
          </a:xfrm>
        </p:grpSpPr>
        <p:pic>
          <p:nvPicPr>
            <p:cNvPr id="7" name="Picture 4" descr="inpainti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8899" y="1414462"/>
              <a:ext cx="4972050" cy="16097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pjreddie.com/media/image/Screen_Shot_2018-03-24_at_10.48.42_PM.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389987" y="1130301"/>
              <a:ext cx="3610013" cy="3048000"/>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46525" y="3529012"/>
              <a:ext cx="2294384" cy="2800881"/>
            </a:xfrm>
            <a:prstGeom prst="rect">
              <a:avLst/>
            </a:prstGeom>
          </p:spPr>
        </p:pic>
        <p:pic>
          <p:nvPicPr>
            <p:cNvPr id="1032" name="Picture 8" descr="Visconti™4では最大8つの画像認識アプリケーションを同時に実行できる"/>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179008" y="4418012"/>
              <a:ext cx="3927475" cy="1963738"/>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5575299" y="6340631"/>
              <a:ext cx="1620957" cy="523220"/>
            </a:xfrm>
            <a:prstGeom prst="rect">
              <a:avLst/>
            </a:prstGeom>
            <a:noFill/>
          </p:spPr>
          <p:txBody>
            <a:bodyPr wrap="none" rtlCol="0">
              <a:spAutoFit/>
            </a:bodyPr>
            <a:lstStyle/>
            <a:p>
              <a:r>
                <a:rPr kumimoji="1" lang="ja-JP" altLang="en-US" sz="2800" dirty="0" smtClean="0"/>
                <a:t>自動運転</a:t>
              </a:r>
              <a:endParaRPr kumimoji="1" lang="ja-JP" altLang="en-US" sz="2800" dirty="0"/>
            </a:p>
          </p:txBody>
        </p:sp>
        <p:sp>
          <p:nvSpPr>
            <p:cNvPr id="12" name="テキスト ボックス 11"/>
            <p:cNvSpPr txBox="1"/>
            <p:nvPr/>
          </p:nvSpPr>
          <p:spPr>
            <a:xfrm>
              <a:off x="1118003" y="6327000"/>
              <a:ext cx="1426994" cy="523220"/>
            </a:xfrm>
            <a:prstGeom prst="rect">
              <a:avLst/>
            </a:prstGeom>
            <a:noFill/>
          </p:spPr>
          <p:txBody>
            <a:bodyPr wrap="none" rtlCol="0">
              <a:spAutoFit/>
            </a:bodyPr>
            <a:lstStyle/>
            <a:p>
              <a:r>
                <a:rPr kumimoji="1" lang="en-US" altLang="ja-JP" sz="2800" dirty="0" smtClean="0"/>
                <a:t>VR</a:t>
              </a:r>
              <a:r>
                <a:rPr kumimoji="1" lang="ja-JP" altLang="en-US" sz="2800" dirty="0" smtClean="0"/>
                <a:t>・</a:t>
              </a:r>
              <a:r>
                <a:rPr kumimoji="1" lang="en-US" altLang="ja-JP" sz="2800" dirty="0" smtClean="0"/>
                <a:t>AR</a:t>
              </a:r>
              <a:endParaRPr kumimoji="1" lang="ja-JP" altLang="en-US" sz="2800" dirty="0"/>
            </a:p>
          </p:txBody>
        </p:sp>
        <p:sp>
          <p:nvSpPr>
            <p:cNvPr id="13" name="テキスト ボックス 12"/>
            <p:cNvSpPr txBox="1"/>
            <p:nvPr/>
          </p:nvSpPr>
          <p:spPr>
            <a:xfrm>
              <a:off x="2030221" y="3005793"/>
              <a:ext cx="1620957" cy="523220"/>
            </a:xfrm>
            <a:prstGeom prst="rect">
              <a:avLst/>
            </a:prstGeom>
            <a:noFill/>
          </p:spPr>
          <p:txBody>
            <a:bodyPr wrap="none" rtlCol="0">
              <a:spAutoFit/>
            </a:bodyPr>
            <a:lstStyle/>
            <a:p>
              <a:r>
                <a:rPr kumimoji="1" lang="ja-JP" altLang="en-US" sz="2800" dirty="0" smtClean="0"/>
                <a:t>写真加工</a:t>
              </a:r>
              <a:endParaRPr kumimoji="1" lang="ja-JP" altLang="en-US" sz="2800" dirty="0"/>
            </a:p>
          </p:txBody>
        </p:sp>
        <p:sp>
          <p:nvSpPr>
            <p:cNvPr id="14" name="テキスト ボックス 13"/>
            <p:cNvSpPr txBox="1"/>
            <p:nvPr/>
          </p:nvSpPr>
          <p:spPr>
            <a:xfrm>
              <a:off x="5932183" y="3894792"/>
              <a:ext cx="2698175" cy="523220"/>
            </a:xfrm>
            <a:prstGeom prst="rect">
              <a:avLst/>
            </a:prstGeom>
            <a:noFill/>
          </p:spPr>
          <p:txBody>
            <a:bodyPr wrap="none" rtlCol="0">
              <a:spAutoFit/>
            </a:bodyPr>
            <a:lstStyle/>
            <a:p>
              <a:r>
                <a:rPr kumimoji="1" lang="ja-JP" altLang="en-US" sz="2800" dirty="0" smtClean="0"/>
                <a:t>物体検出・認識</a:t>
              </a:r>
              <a:endParaRPr kumimoji="1" lang="ja-JP" altLang="en-US" sz="2800" dirty="0"/>
            </a:p>
          </p:txBody>
        </p:sp>
      </p:grpSp>
      <p:sp>
        <p:nvSpPr>
          <p:cNvPr id="9" name="テキスト ボックス 8"/>
          <p:cNvSpPr txBox="1"/>
          <p:nvPr/>
        </p:nvSpPr>
        <p:spPr>
          <a:xfrm>
            <a:off x="891362" y="1283934"/>
            <a:ext cx="8032968" cy="646331"/>
          </a:xfrm>
          <a:prstGeom prst="rect">
            <a:avLst/>
          </a:prstGeom>
          <a:noFill/>
        </p:spPr>
        <p:txBody>
          <a:bodyPr wrap="none" rtlCol="0">
            <a:spAutoFit/>
          </a:bodyPr>
          <a:lstStyle/>
          <a:p>
            <a:r>
              <a:rPr kumimoji="1" lang="ja-JP" altLang="en-US" sz="3600" dirty="0" smtClean="0"/>
              <a:t>「画像処理には様々な応用先がある」</a:t>
            </a:r>
            <a:endParaRPr kumimoji="1" lang="ja-JP" altLang="en-US" sz="3600" dirty="0"/>
          </a:p>
        </p:txBody>
      </p:sp>
      <p:sp>
        <p:nvSpPr>
          <p:cNvPr id="2" name="テキスト ボックス 1"/>
          <p:cNvSpPr txBox="1"/>
          <p:nvPr/>
        </p:nvSpPr>
        <p:spPr>
          <a:xfrm>
            <a:off x="6878224" y="4736280"/>
            <a:ext cx="2400300" cy="523220"/>
          </a:xfrm>
          <a:prstGeom prst="rect">
            <a:avLst/>
          </a:prstGeom>
          <a:noFill/>
        </p:spPr>
        <p:txBody>
          <a:bodyPr wrap="square" rtlCol="0">
            <a:spAutoFit/>
          </a:bodyPr>
          <a:lstStyle/>
          <a:p>
            <a:r>
              <a:rPr kumimoji="1" lang="en-US" altLang="ja-JP" sz="1400" dirty="0" smtClean="0"/>
              <a:t>※</a:t>
            </a:r>
            <a:r>
              <a:rPr kumimoji="1" lang="ja-JP" altLang="en-US" sz="1400" dirty="0" smtClean="0"/>
              <a:t>テンプレートマッチングが高度化するとできる</a:t>
            </a:r>
            <a:endParaRPr kumimoji="1" lang="ja-JP" altLang="en-US" sz="1400" dirty="0"/>
          </a:p>
        </p:txBody>
      </p:sp>
    </p:spTree>
    <p:extLst>
      <p:ext uri="{BB962C8B-B14F-4D97-AF65-F5344CB8AC3E}">
        <p14:creationId xmlns:p14="http://schemas.microsoft.com/office/powerpoint/2010/main" val="18896061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ja-JP" altLang="en-US" dirty="0"/>
              <a:t>近年</a:t>
            </a:r>
            <a:r>
              <a:rPr lang="ja-JP" altLang="en-US" dirty="0" smtClean="0"/>
              <a:t>の</a:t>
            </a:r>
            <a:r>
              <a:rPr kumimoji="1" lang="ja-JP" altLang="en-US" dirty="0" smtClean="0"/>
              <a:t>状況</a:t>
            </a:r>
            <a:endParaRPr kumimoji="1" lang="en-US" altLang="ja-JP" dirty="0" smtClean="0"/>
          </a:p>
          <a:p>
            <a:pPr lvl="1"/>
            <a:r>
              <a:rPr kumimoji="1" lang="ja-JP" altLang="en-US" dirty="0" smtClean="0"/>
              <a:t>スマホ，監視カメラが増加</a:t>
            </a:r>
            <a:endParaRPr kumimoji="1" lang="en-US" altLang="ja-JP" dirty="0" smtClean="0"/>
          </a:p>
          <a:p>
            <a:pPr lvl="1"/>
            <a:r>
              <a:rPr lang="en-US" altLang="ja-JP" dirty="0" smtClean="0"/>
              <a:t>Web</a:t>
            </a:r>
            <a:r>
              <a:rPr lang="ja-JP" altLang="en-US" dirty="0" smtClean="0"/>
              <a:t>上のデータも画像，動画がほとんど</a:t>
            </a:r>
            <a:endParaRPr lang="en-US" altLang="ja-JP" dirty="0" smtClean="0"/>
          </a:p>
          <a:p>
            <a:pPr lvl="1"/>
            <a:r>
              <a:rPr lang="ja-JP" altLang="en-US" dirty="0" smtClean="0"/>
              <a:t>これからのアプリケーション</a:t>
            </a:r>
            <a:endParaRPr lang="en-US" altLang="ja-JP" dirty="0" smtClean="0"/>
          </a:p>
          <a:p>
            <a:pPr lvl="2"/>
            <a:r>
              <a:rPr lang="ja-JP" altLang="en-US" dirty="0" smtClean="0"/>
              <a:t>自動運転</a:t>
            </a:r>
            <a:endParaRPr lang="en-US" altLang="ja-JP" dirty="0" smtClean="0"/>
          </a:p>
          <a:p>
            <a:pPr lvl="2"/>
            <a:r>
              <a:rPr kumimoji="1" lang="ja-JP" altLang="en-US" dirty="0" smtClean="0"/>
              <a:t>ロボット</a:t>
            </a:r>
            <a:endParaRPr kumimoji="1" lang="en-US" altLang="ja-JP" dirty="0" smtClean="0"/>
          </a:p>
          <a:p>
            <a:pPr lvl="2"/>
            <a:r>
              <a:rPr lang="en-US" altLang="ja-JP" dirty="0" smtClean="0"/>
              <a:t>AR</a:t>
            </a:r>
            <a:r>
              <a:rPr lang="ja-JP" altLang="en-US" dirty="0" smtClean="0"/>
              <a:t>・</a:t>
            </a:r>
            <a:r>
              <a:rPr lang="en-US" altLang="ja-JP" dirty="0" smtClean="0"/>
              <a:t>VR</a:t>
            </a:r>
            <a:endParaRPr kumimoji="1" lang="en-US" altLang="ja-JP" dirty="0" smtClean="0"/>
          </a:p>
          <a:p>
            <a:r>
              <a:rPr kumimoji="1" lang="ja-JP" altLang="en-US" dirty="0" smtClean="0"/>
              <a:t>これからの需要</a:t>
            </a:r>
            <a:endParaRPr kumimoji="1" lang="en-US" altLang="ja-JP" dirty="0" smtClean="0"/>
          </a:p>
          <a:p>
            <a:pPr lvl="1"/>
            <a:r>
              <a:rPr kumimoji="1" lang="ja-JP" altLang="en-US" dirty="0" smtClean="0"/>
              <a:t>画像を効率的に処理することは重要</a:t>
            </a:r>
            <a:endParaRPr kumimoji="1" lang="en-US" altLang="ja-JP" dirty="0" smtClean="0"/>
          </a:p>
        </p:txBody>
      </p:sp>
      <p:sp>
        <p:nvSpPr>
          <p:cNvPr id="3" name="タイトル 2"/>
          <p:cNvSpPr>
            <a:spLocks noGrp="1"/>
          </p:cNvSpPr>
          <p:nvPr>
            <p:ph type="title"/>
          </p:nvPr>
        </p:nvSpPr>
        <p:spPr/>
        <p:txBody>
          <a:bodyPr/>
          <a:lstStyle/>
          <a:p>
            <a:r>
              <a:rPr lang="en-US" altLang="ja-JP" dirty="0"/>
              <a:t>【</a:t>
            </a:r>
            <a:r>
              <a:rPr lang="ja-JP" altLang="en-US" dirty="0"/>
              <a:t>背景</a:t>
            </a:r>
            <a:r>
              <a:rPr lang="en-US" altLang="ja-JP" dirty="0"/>
              <a:t>】</a:t>
            </a:r>
            <a:r>
              <a:rPr kumimoji="1" lang="ja-JP" altLang="en-US" dirty="0" smtClean="0"/>
              <a:t>画像信号の重要性</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27</a:t>
            </a:fld>
            <a:endParaRPr lang="ja-JP" altLang="en-US" dirty="0"/>
          </a:p>
        </p:txBody>
      </p:sp>
    </p:spTree>
    <p:extLst>
      <p:ext uri="{BB962C8B-B14F-4D97-AF65-F5344CB8AC3E}">
        <p14:creationId xmlns:p14="http://schemas.microsoft.com/office/powerpoint/2010/main" val="31067713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デジタル</a:t>
            </a:r>
            <a:r>
              <a:rPr kumimoji="1" lang="ja-JP" altLang="en-US" dirty="0" smtClean="0"/>
              <a:t>画像とは</a:t>
            </a:r>
            <a:endParaRPr kumimoji="1" lang="ja-JP" altLang="en-US" dirty="0"/>
          </a:p>
        </p:txBody>
      </p:sp>
      <p:pic>
        <p:nvPicPr>
          <p:cNvPr id="4" name="Picture 7" descr="kao"/>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62000" y="2286000"/>
            <a:ext cx="1600200" cy="1600200"/>
          </a:xfrm>
          <a:prstGeom prst="rect">
            <a:avLst/>
          </a:prstGeom>
          <a:noFill/>
        </p:spPr>
      </p:pic>
      <p:pic>
        <p:nvPicPr>
          <p:cNvPr id="5" name="Picture 8" descr="gaso"/>
          <p:cNvPicPr>
            <a:picLocks noChangeAspect="1" noChangeArrowheads="1"/>
          </p:cNvPicPr>
          <p:nvPr/>
        </p:nvPicPr>
        <p:blipFill>
          <a:blip r:embed="rId3" cstate="print"/>
          <a:srcRect/>
          <a:stretch>
            <a:fillRect/>
          </a:stretch>
        </p:blipFill>
        <p:spPr bwMode="auto">
          <a:xfrm>
            <a:off x="2514600" y="2286000"/>
            <a:ext cx="1600200" cy="1600200"/>
          </a:xfrm>
          <a:prstGeom prst="rect">
            <a:avLst/>
          </a:prstGeom>
          <a:noFill/>
        </p:spPr>
      </p:pic>
      <p:pic>
        <p:nvPicPr>
          <p:cNvPr id="6" name="Picture 10" descr="narabikaa"/>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191000" y="1828800"/>
            <a:ext cx="3370263" cy="2409825"/>
          </a:xfrm>
          <a:prstGeom prst="rect">
            <a:avLst/>
          </a:prstGeom>
          <a:noFill/>
        </p:spPr>
      </p:pic>
      <p:sp>
        <p:nvSpPr>
          <p:cNvPr id="7" name="Line 11"/>
          <p:cNvSpPr>
            <a:spLocks noChangeShapeType="1"/>
          </p:cNvSpPr>
          <p:nvPr/>
        </p:nvSpPr>
        <p:spPr bwMode="auto">
          <a:xfrm>
            <a:off x="4267200" y="1905000"/>
            <a:ext cx="3276600" cy="0"/>
          </a:xfrm>
          <a:prstGeom prst="line">
            <a:avLst/>
          </a:prstGeom>
          <a:noFill/>
          <a:ln w="19050">
            <a:solidFill>
              <a:schemeClr val="tx1"/>
            </a:solidFill>
            <a:round/>
            <a:headEnd type="triangle" w="med" len="med"/>
            <a:tailEnd type="triangle" w="med" len="med"/>
          </a:ln>
          <a:effectLst/>
        </p:spPr>
        <p:txBody>
          <a:bodyPr/>
          <a:lstStyle/>
          <a:p>
            <a:endParaRPr lang="ja-JP" altLang="en-US"/>
          </a:p>
        </p:txBody>
      </p:sp>
      <p:sp>
        <p:nvSpPr>
          <p:cNvPr id="8" name="Text Box 12"/>
          <p:cNvSpPr txBox="1">
            <a:spLocks noChangeArrowheads="1"/>
          </p:cNvSpPr>
          <p:nvPr/>
        </p:nvSpPr>
        <p:spPr bwMode="auto">
          <a:xfrm>
            <a:off x="5334000" y="1600200"/>
            <a:ext cx="1087438" cy="304800"/>
          </a:xfrm>
          <a:prstGeom prst="rect">
            <a:avLst/>
          </a:prstGeom>
          <a:noFill/>
          <a:ln w="9525">
            <a:noFill/>
            <a:miter lim="800000"/>
            <a:headEnd/>
            <a:tailEnd/>
          </a:ln>
          <a:effectLst/>
        </p:spPr>
        <p:txBody>
          <a:bodyPr wrap="none">
            <a:spAutoFit/>
          </a:bodyPr>
          <a:lstStyle/>
          <a:p>
            <a:r>
              <a:rPr lang="en-US" altLang="ja-JP" sz="1400"/>
              <a:t>500</a:t>
            </a:r>
            <a:r>
              <a:rPr lang="ja-JP" altLang="en-US" sz="1400"/>
              <a:t>ピクセル</a:t>
            </a:r>
          </a:p>
        </p:txBody>
      </p:sp>
      <p:sp>
        <p:nvSpPr>
          <p:cNvPr id="9" name="Line 13"/>
          <p:cNvSpPr>
            <a:spLocks noChangeShapeType="1"/>
          </p:cNvSpPr>
          <p:nvPr/>
        </p:nvSpPr>
        <p:spPr bwMode="auto">
          <a:xfrm flipV="1">
            <a:off x="2838450" y="1981200"/>
            <a:ext cx="0" cy="304800"/>
          </a:xfrm>
          <a:prstGeom prst="line">
            <a:avLst/>
          </a:prstGeom>
          <a:noFill/>
          <a:ln w="9525">
            <a:solidFill>
              <a:schemeClr val="tx1"/>
            </a:solidFill>
            <a:round/>
            <a:headEnd/>
            <a:tailEnd/>
          </a:ln>
          <a:effectLst/>
        </p:spPr>
        <p:txBody>
          <a:bodyPr/>
          <a:lstStyle/>
          <a:p>
            <a:endParaRPr lang="ja-JP" altLang="en-US"/>
          </a:p>
        </p:txBody>
      </p:sp>
      <p:sp>
        <p:nvSpPr>
          <p:cNvPr id="10" name="Line 14"/>
          <p:cNvSpPr>
            <a:spLocks noChangeShapeType="1"/>
          </p:cNvSpPr>
          <p:nvPr/>
        </p:nvSpPr>
        <p:spPr bwMode="auto">
          <a:xfrm flipV="1">
            <a:off x="2943225" y="1981200"/>
            <a:ext cx="0" cy="304800"/>
          </a:xfrm>
          <a:prstGeom prst="line">
            <a:avLst/>
          </a:prstGeom>
          <a:noFill/>
          <a:ln w="9525">
            <a:solidFill>
              <a:schemeClr val="tx1"/>
            </a:solidFill>
            <a:round/>
            <a:headEnd/>
            <a:tailEnd/>
          </a:ln>
          <a:effectLst/>
        </p:spPr>
        <p:txBody>
          <a:bodyPr/>
          <a:lstStyle/>
          <a:p>
            <a:endParaRPr lang="ja-JP" altLang="en-US"/>
          </a:p>
        </p:txBody>
      </p:sp>
      <p:sp>
        <p:nvSpPr>
          <p:cNvPr id="11" name="Text Box 15"/>
          <p:cNvSpPr txBox="1">
            <a:spLocks noChangeArrowheads="1"/>
          </p:cNvSpPr>
          <p:nvPr/>
        </p:nvSpPr>
        <p:spPr bwMode="auto">
          <a:xfrm>
            <a:off x="2590800" y="1676400"/>
            <a:ext cx="909638" cy="304800"/>
          </a:xfrm>
          <a:prstGeom prst="rect">
            <a:avLst/>
          </a:prstGeom>
          <a:noFill/>
          <a:ln w="9525">
            <a:noFill/>
            <a:miter lim="800000"/>
            <a:headEnd/>
            <a:tailEnd/>
          </a:ln>
          <a:effectLst/>
        </p:spPr>
        <p:txBody>
          <a:bodyPr wrap="none">
            <a:spAutoFit/>
          </a:bodyPr>
          <a:lstStyle/>
          <a:p>
            <a:r>
              <a:rPr lang="en-US" altLang="ja-JP" sz="1400"/>
              <a:t>1</a:t>
            </a:r>
            <a:r>
              <a:rPr lang="ja-JP" altLang="en-US" sz="1400"/>
              <a:t>ピクセル</a:t>
            </a:r>
          </a:p>
        </p:txBody>
      </p:sp>
      <p:sp>
        <p:nvSpPr>
          <p:cNvPr id="12" name="Line 16"/>
          <p:cNvSpPr>
            <a:spLocks noChangeShapeType="1"/>
          </p:cNvSpPr>
          <p:nvPr/>
        </p:nvSpPr>
        <p:spPr bwMode="auto">
          <a:xfrm>
            <a:off x="2590800" y="2057400"/>
            <a:ext cx="228600" cy="0"/>
          </a:xfrm>
          <a:prstGeom prst="line">
            <a:avLst/>
          </a:prstGeom>
          <a:noFill/>
          <a:ln w="9525">
            <a:solidFill>
              <a:schemeClr val="tx1"/>
            </a:solidFill>
            <a:round/>
            <a:headEnd/>
            <a:tailEnd type="triangle" w="med" len="med"/>
          </a:ln>
          <a:effectLst/>
        </p:spPr>
        <p:txBody>
          <a:bodyPr/>
          <a:lstStyle/>
          <a:p>
            <a:endParaRPr lang="ja-JP" altLang="en-US"/>
          </a:p>
        </p:txBody>
      </p:sp>
      <p:sp>
        <p:nvSpPr>
          <p:cNvPr id="13" name="Line 17"/>
          <p:cNvSpPr>
            <a:spLocks noChangeShapeType="1"/>
          </p:cNvSpPr>
          <p:nvPr/>
        </p:nvSpPr>
        <p:spPr bwMode="auto">
          <a:xfrm flipH="1">
            <a:off x="2914650" y="2047875"/>
            <a:ext cx="228600" cy="0"/>
          </a:xfrm>
          <a:prstGeom prst="line">
            <a:avLst/>
          </a:prstGeom>
          <a:noFill/>
          <a:ln w="9525">
            <a:solidFill>
              <a:schemeClr val="tx1"/>
            </a:solidFill>
            <a:round/>
            <a:headEnd/>
            <a:tailEnd type="triangle" w="med" len="med"/>
          </a:ln>
          <a:effectLst/>
        </p:spPr>
        <p:txBody>
          <a:bodyPr/>
          <a:lstStyle/>
          <a:p>
            <a:endParaRPr lang="ja-JP" altLang="en-US"/>
          </a:p>
        </p:txBody>
      </p:sp>
      <p:sp>
        <p:nvSpPr>
          <p:cNvPr id="14" name="Line 18"/>
          <p:cNvSpPr>
            <a:spLocks noChangeShapeType="1"/>
          </p:cNvSpPr>
          <p:nvPr/>
        </p:nvSpPr>
        <p:spPr bwMode="auto">
          <a:xfrm>
            <a:off x="2819400" y="2057400"/>
            <a:ext cx="152400" cy="0"/>
          </a:xfrm>
          <a:prstGeom prst="line">
            <a:avLst/>
          </a:prstGeom>
          <a:noFill/>
          <a:ln w="9525">
            <a:solidFill>
              <a:schemeClr val="tx1"/>
            </a:solidFill>
            <a:round/>
            <a:headEnd/>
            <a:tailEnd/>
          </a:ln>
          <a:effectLst/>
        </p:spPr>
        <p:txBody>
          <a:bodyPr/>
          <a:lstStyle/>
          <a:p>
            <a:endParaRPr lang="ja-JP" altLang="en-US"/>
          </a:p>
        </p:txBody>
      </p:sp>
      <p:sp>
        <p:nvSpPr>
          <p:cNvPr id="15" name="Rectangle 19"/>
          <p:cNvSpPr>
            <a:spLocks noChangeArrowheads="1"/>
          </p:cNvSpPr>
          <p:nvPr/>
        </p:nvSpPr>
        <p:spPr bwMode="auto">
          <a:xfrm>
            <a:off x="1719263" y="3081338"/>
            <a:ext cx="109537" cy="119062"/>
          </a:xfrm>
          <a:prstGeom prst="rect">
            <a:avLst/>
          </a:prstGeom>
          <a:noFill/>
          <a:ln w="19050">
            <a:solidFill>
              <a:schemeClr val="accent2"/>
            </a:solidFill>
            <a:miter lim="800000"/>
            <a:headEnd/>
            <a:tailEnd/>
          </a:ln>
          <a:effectLst/>
        </p:spPr>
        <p:txBody>
          <a:bodyPr wrap="none" anchor="ctr"/>
          <a:lstStyle/>
          <a:p>
            <a:endParaRPr lang="ja-JP" altLang="en-US"/>
          </a:p>
        </p:txBody>
      </p:sp>
      <p:sp>
        <p:nvSpPr>
          <p:cNvPr id="16" name="Line 20"/>
          <p:cNvSpPr>
            <a:spLocks noChangeShapeType="1"/>
          </p:cNvSpPr>
          <p:nvPr/>
        </p:nvSpPr>
        <p:spPr bwMode="auto">
          <a:xfrm>
            <a:off x="1828800" y="3200400"/>
            <a:ext cx="685800" cy="685800"/>
          </a:xfrm>
          <a:prstGeom prst="line">
            <a:avLst/>
          </a:prstGeom>
          <a:noFill/>
          <a:ln w="9525">
            <a:solidFill>
              <a:schemeClr val="accent2"/>
            </a:solidFill>
            <a:round/>
            <a:headEnd/>
            <a:tailEnd/>
          </a:ln>
          <a:effectLst/>
        </p:spPr>
        <p:txBody>
          <a:bodyPr/>
          <a:lstStyle/>
          <a:p>
            <a:endParaRPr lang="ja-JP" altLang="en-US"/>
          </a:p>
        </p:txBody>
      </p:sp>
      <p:sp>
        <p:nvSpPr>
          <p:cNvPr id="17" name="Line 21"/>
          <p:cNvSpPr>
            <a:spLocks noChangeShapeType="1"/>
          </p:cNvSpPr>
          <p:nvPr/>
        </p:nvSpPr>
        <p:spPr bwMode="auto">
          <a:xfrm flipV="1">
            <a:off x="1824038" y="2286000"/>
            <a:ext cx="690562" cy="790575"/>
          </a:xfrm>
          <a:prstGeom prst="line">
            <a:avLst/>
          </a:prstGeom>
          <a:noFill/>
          <a:ln w="9525">
            <a:solidFill>
              <a:schemeClr val="accent2"/>
            </a:solidFill>
            <a:round/>
            <a:headEnd/>
            <a:tailEnd/>
          </a:ln>
          <a:effectLst/>
        </p:spPr>
        <p:txBody>
          <a:bodyPr/>
          <a:lstStyle/>
          <a:p>
            <a:endParaRPr lang="ja-JP" altLang="en-US"/>
          </a:p>
        </p:txBody>
      </p:sp>
      <p:sp>
        <p:nvSpPr>
          <p:cNvPr id="18" name="Text Box 22"/>
          <p:cNvSpPr txBox="1">
            <a:spLocks noChangeArrowheads="1"/>
          </p:cNvSpPr>
          <p:nvPr/>
        </p:nvSpPr>
        <p:spPr bwMode="auto">
          <a:xfrm>
            <a:off x="4572000" y="4267200"/>
            <a:ext cx="2719388" cy="274638"/>
          </a:xfrm>
          <a:prstGeom prst="rect">
            <a:avLst/>
          </a:prstGeom>
          <a:noFill/>
          <a:ln w="9525">
            <a:noFill/>
            <a:miter lim="800000"/>
            <a:headEnd/>
            <a:tailEnd/>
          </a:ln>
          <a:effectLst/>
        </p:spPr>
        <p:txBody>
          <a:bodyPr wrap="none">
            <a:spAutoFit/>
          </a:bodyPr>
          <a:lstStyle/>
          <a:p>
            <a:r>
              <a:rPr lang="en-US" altLang="ja-JP"/>
              <a:t>250</a:t>
            </a:r>
            <a:r>
              <a:rPr lang="ja-JP" altLang="en-US"/>
              <a:t>ピクセルだと２枚横並びにできます。</a:t>
            </a:r>
          </a:p>
        </p:txBody>
      </p:sp>
      <p:sp>
        <p:nvSpPr>
          <p:cNvPr id="19" name="Text Box 23"/>
          <p:cNvSpPr txBox="1">
            <a:spLocks noChangeArrowheads="1"/>
          </p:cNvSpPr>
          <p:nvPr/>
        </p:nvSpPr>
        <p:spPr bwMode="auto">
          <a:xfrm>
            <a:off x="1995487" y="4922838"/>
            <a:ext cx="5763116" cy="923330"/>
          </a:xfrm>
          <a:prstGeom prst="rect">
            <a:avLst/>
          </a:prstGeom>
          <a:noFill/>
          <a:ln w="9525">
            <a:noFill/>
            <a:miter lim="800000"/>
            <a:headEnd/>
            <a:tailEnd/>
          </a:ln>
          <a:effectLst/>
        </p:spPr>
        <p:txBody>
          <a:bodyPr wrap="none">
            <a:spAutoFit/>
          </a:bodyPr>
          <a:lstStyle/>
          <a:p>
            <a:r>
              <a:rPr lang="ja-JP" altLang="en-US" b="1" dirty="0"/>
              <a:t>ピクセル</a:t>
            </a:r>
            <a:r>
              <a:rPr lang="ja-JP" altLang="en-US" dirty="0"/>
              <a:t>とは、デジタル画像を構成する単位である、</a:t>
            </a:r>
          </a:p>
          <a:p>
            <a:r>
              <a:rPr lang="ja-JP" altLang="en-US" dirty="0"/>
              <a:t>色のついた「■」のことです。</a:t>
            </a:r>
            <a:r>
              <a:rPr lang="en-US" altLang="ja-JP" dirty="0"/>
              <a:t>1677</a:t>
            </a:r>
            <a:r>
              <a:rPr lang="ja-JP" altLang="en-US" dirty="0"/>
              <a:t>万色のうちの１色</a:t>
            </a:r>
          </a:p>
          <a:p>
            <a:r>
              <a:rPr lang="ja-JP" altLang="en-US" dirty="0"/>
              <a:t>を選べます。（</a:t>
            </a:r>
            <a:r>
              <a:rPr lang="en-US" altLang="ja-JP" b="1" dirty="0" err="1"/>
              <a:t>R</a:t>
            </a:r>
            <a:r>
              <a:rPr lang="en-US" altLang="ja-JP" dirty="0" err="1"/>
              <a:t>x</a:t>
            </a:r>
            <a:r>
              <a:rPr lang="en-US" altLang="ja-JP" b="1" dirty="0" err="1"/>
              <a:t>G</a:t>
            </a:r>
            <a:r>
              <a:rPr lang="en-US" altLang="ja-JP" dirty="0" err="1"/>
              <a:t>x</a:t>
            </a:r>
            <a:r>
              <a:rPr lang="en-US" altLang="ja-JP" b="1" dirty="0" err="1"/>
              <a:t>B</a:t>
            </a:r>
            <a:r>
              <a:rPr lang="en-US" altLang="ja-JP" dirty="0"/>
              <a:t>=</a:t>
            </a:r>
            <a:r>
              <a:rPr lang="en-US" altLang="ja-JP" dirty="0" err="1"/>
              <a:t>256x256x256</a:t>
            </a:r>
            <a:r>
              <a:rPr lang="ja-JP" altLang="en-US" dirty="0" err="1"/>
              <a:t>、</a:t>
            </a:r>
            <a:r>
              <a:rPr lang="en-US" altLang="ja-JP" dirty="0" smtClean="0"/>
              <a:t>8bit</a:t>
            </a:r>
            <a:r>
              <a:rPr lang="ja-JP" altLang="en-US" dirty="0" smtClean="0"/>
              <a:t> </a:t>
            </a:r>
            <a:r>
              <a:rPr lang="en-US" altLang="ja-JP" dirty="0" smtClean="0"/>
              <a:t>(</a:t>
            </a:r>
            <a:r>
              <a:rPr lang="en-US" altLang="ja-JP" dirty="0"/>
              <a:t>256</a:t>
            </a:r>
            <a:r>
              <a:rPr lang="ja-JP" altLang="en-US" dirty="0"/>
              <a:t>色</a:t>
            </a:r>
            <a:r>
              <a:rPr lang="en-US" altLang="ja-JP" dirty="0"/>
              <a:t>))</a:t>
            </a:r>
          </a:p>
        </p:txBody>
      </p:sp>
      <p:sp>
        <p:nvSpPr>
          <p:cNvPr id="21" name="Rectangle 25"/>
          <p:cNvSpPr>
            <a:spLocks noChangeArrowheads="1"/>
          </p:cNvSpPr>
          <p:nvPr/>
        </p:nvSpPr>
        <p:spPr bwMode="auto">
          <a:xfrm>
            <a:off x="2833688" y="2286000"/>
            <a:ext cx="104775" cy="95250"/>
          </a:xfrm>
          <a:prstGeom prst="rect">
            <a:avLst/>
          </a:prstGeom>
          <a:noFill/>
          <a:ln w="9525">
            <a:solidFill>
              <a:schemeClr val="tx1"/>
            </a:solidFill>
            <a:miter lim="800000"/>
            <a:headEnd/>
            <a:tailEnd/>
          </a:ln>
          <a:effectLst/>
        </p:spPr>
        <p:txBody>
          <a:bodyPr wrap="none" anchor="ctr"/>
          <a:lstStyle/>
          <a:p>
            <a:endParaRPr lang="ja-JP" altLang="en-US"/>
          </a:p>
        </p:txBody>
      </p:sp>
    </p:spTree>
    <p:extLst>
      <p:ext uri="{BB962C8B-B14F-4D97-AF65-F5344CB8AC3E}">
        <p14:creationId xmlns:p14="http://schemas.microsoft.com/office/powerpoint/2010/main" val="31577435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normAutofit/>
          </a:bodyPr>
          <a:lstStyle/>
          <a:p>
            <a:pPr eaLnBrk="1" hangingPunct="1"/>
            <a:r>
              <a:rPr lang="ja-JP" altLang="en-US" dirty="0"/>
              <a:t>標本化</a:t>
            </a:r>
          </a:p>
        </p:txBody>
      </p:sp>
      <p:sp>
        <p:nvSpPr>
          <p:cNvPr id="35843" name="Rectangle 3"/>
          <p:cNvSpPr>
            <a:spLocks noGrp="1" noChangeArrowheads="1"/>
          </p:cNvSpPr>
          <p:nvPr>
            <p:ph sz="quarter" idx="1"/>
          </p:nvPr>
        </p:nvSpPr>
        <p:spPr>
          <a:xfrm>
            <a:off x="1035050" y="1460500"/>
            <a:ext cx="7727950" cy="4114800"/>
          </a:xfrm>
        </p:spPr>
        <p:txBody>
          <a:bodyPr/>
          <a:lstStyle/>
          <a:p>
            <a:pPr eaLnBrk="1" hangingPunct="1"/>
            <a:r>
              <a:rPr lang="ja-JP" altLang="en-US"/>
              <a:t>アナログデータを離散的に領域分割</a:t>
            </a:r>
          </a:p>
        </p:txBody>
      </p:sp>
      <p:sp>
        <p:nvSpPr>
          <p:cNvPr id="35844" name="Line 4"/>
          <p:cNvSpPr>
            <a:spLocks noChangeShapeType="1"/>
          </p:cNvSpPr>
          <p:nvPr/>
        </p:nvSpPr>
        <p:spPr bwMode="auto">
          <a:xfrm flipV="1">
            <a:off x="503238" y="3249613"/>
            <a:ext cx="0" cy="3240087"/>
          </a:xfrm>
          <a:prstGeom prst="line">
            <a:avLst/>
          </a:prstGeom>
          <a:noFill/>
          <a:ln w="19050">
            <a:solidFill>
              <a:schemeClr val="tx1"/>
            </a:solidFill>
            <a:round/>
            <a:headEnd/>
            <a:tailEnd type="arrow" w="med" len="med"/>
          </a:ln>
        </p:spPr>
        <p:txBody>
          <a:bodyPr/>
          <a:lstStyle/>
          <a:p>
            <a:endParaRPr lang="ja-JP" altLang="en-US"/>
          </a:p>
        </p:txBody>
      </p:sp>
      <p:sp>
        <p:nvSpPr>
          <p:cNvPr id="35845" name="Line 5"/>
          <p:cNvSpPr>
            <a:spLocks noChangeShapeType="1"/>
          </p:cNvSpPr>
          <p:nvPr/>
        </p:nvSpPr>
        <p:spPr bwMode="auto">
          <a:xfrm flipV="1">
            <a:off x="503238" y="6489700"/>
            <a:ext cx="3384550" cy="0"/>
          </a:xfrm>
          <a:prstGeom prst="line">
            <a:avLst/>
          </a:prstGeom>
          <a:noFill/>
          <a:ln w="19050">
            <a:solidFill>
              <a:schemeClr val="tx1"/>
            </a:solidFill>
            <a:round/>
            <a:headEnd/>
            <a:tailEnd type="arrow" w="med" len="med"/>
          </a:ln>
        </p:spPr>
        <p:txBody>
          <a:bodyPr/>
          <a:lstStyle/>
          <a:p>
            <a:endParaRPr lang="ja-JP" altLang="en-US"/>
          </a:p>
        </p:txBody>
      </p:sp>
      <p:sp>
        <p:nvSpPr>
          <p:cNvPr id="35846" name="Freeform 6"/>
          <p:cNvSpPr>
            <a:spLocks/>
          </p:cNvSpPr>
          <p:nvPr/>
        </p:nvSpPr>
        <p:spPr bwMode="auto">
          <a:xfrm>
            <a:off x="755650" y="3681413"/>
            <a:ext cx="2808288" cy="2160587"/>
          </a:xfrm>
          <a:custGeom>
            <a:avLst/>
            <a:gdLst>
              <a:gd name="T0" fmla="*/ 0 w 1769"/>
              <a:gd name="T1" fmla="*/ 2147483647 h 1361"/>
              <a:gd name="T2" fmla="*/ 2147483647 w 1769"/>
              <a:gd name="T3" fmla="*/ 2147483647 h 1361"/>
              <a:gd name="T4" fmla="*/ 2147483647 w 1769"/>
              <a:gd name="T5" fmla="*/ 2147483647 h 1361"/>
              <a:gd name="T6" fmla="*/ 2147483647 w 1769"/>
              <a:gd name="T7" fmla="*/ 0 h 1361"/>
              <a:gd name="T8" fmla="*/ 0 60000 65536"/>
              <a:gd name="T9" fmla="*/ 0 60000 65536"/>
              <a:gd name="T10" fmla="*/ 0 60000 65536"/>
              <a:gd name="T11" fmla="*/ 0 60000 65536"/>
              <a:gd name="T12" fmla="*/ 0 w 1769"/>
              <a:gd name="T13" fmla="*/ 0 h 1361"/>
              <a:gd name="T14" fmla="*/ 1769 w 1769"/>
              <a:gd name="T15" fmla="*/ 1361 h 1361"/>
            </a:gdLst>
            <a:ahLst/>
            <a:cxnLst>
              <a:cxn ang="T8">
                <a:pos x="T0" y="T1"/>
              </a:cxn>
              <a:cxn ang="T9">
                <a:pos x="T2" y="T3"/>
              </a:cxn>
              <a:cxn ang="T10">
                <a:pos x="T4" y="T5"/>
              </a:cxn>
              <a:cxn ang="T11">
                <a:pos x="T6" y="T7"/>
              </a:cxn>
            </a:cxnLst>
            <a:rect l="T12" t="T13" r="T14" b="T15"/>
            <a:pathLst>
              <a:path w="1769" h="1361">
                <a:moveTo>
                  <a:pt x="0" y="1361"/>
                </a:moveTo>
                <a:cubicBezTo>
                  <a:pt x="132" y="956"/>
                  <a:pt x="265" y="552"/>
                  <a:pt x="431" y="476"/>
                </a:cubicBezTo>
                <a:cubicBezTo>
                  <a:pt x="597" y="400"/>
                  <a:pt x="775" y="986"/>
                  <a:pt x="998" y="907"/>
                </a:cubicBezTo>
                <a:cubicBezTo>
                  <a:pt x="1221" y="828"/>
                  <a:pt x="1495" y="414"/>
                  <a:pt x="1769" y="0"/>
                </a:cubicBezTo>
              </a:path>
            </a:pathLst>
          </a:custGeom>
          <a:noFill/>
          <a:ln w="76200">
            <a:solidFill>
              <a:srgbClr val="FF0000"/>
            </a:solidFill>
            <a:round/>
            <a:headEnd/>
            <a:tailEnd/>
          </a:ln>
        </p:spPr>
        <p:txBody>
          <a:bodyPr/>
          <a:lstStyle/>
          <a:p>
            <a:endParaRPr lang="ja-JP" altLang="en-US"/>
          </a:p>
        </p:txBody>
      </p:sp>
      <p:grpSp>
        <p:nvGrpSpPr>
          <p:cNvPr id="2" name="Group 7"/>
          <p:cNvGrpSpPr>
            <a:grpSpLocks/>
          </p:cNvGrpSpPr>
          <p:nvPr/>
        </p:nvGrpSpPr>
        <p:grpSpPr bwMode="auto">
          <a:xfrm>
            <a:off x="5184775" y="3249613"/>
            <a:ext cx="3384550" cy="3240087"/>
            <a:chOff x="3266" y="2047"/>
            <a:chExt cx="2132" cy="2041"/>
          </a:xfrm>
        </p:grpSpPr>
        <p:sp>
          <p:nvSpPr>
            <p:cNvPr id="35901" name="Line 8"/>
            <p:cNvSpPr>
              <a:spLocks noChangeShapeType="1"/>
            </p:cNvSpPr>
            <p:nvPr/>
          </p:nvSpPr>
          <p:spPr bwMode="auto">
            <a:xfrm flipV="1">
              <a:off x="3266" y="2047"/>
              <a:ext cx="0" cy="2041"/>
            </a:xfrm>
            <a:prstGeom prst="line">
              <a:avLst/>
            </a:prstGeom>
            <a:noFill/>
            <a:ln w="19050">
              <a:solidFill>
                <a:schemeClr val="tx1"/>
              </a:solidFill>
              <a:round/>
              <a:headEnd/>
              <a:tailEnd type="arrow" w="med" len="med"/>
            </a:ln>
          </p:spPr>
          <p:txBody>
            <a:bodyPr/>
            <a:lstStyle/>
            <a:p>
              <a:endParaRPr lang="ja-JP" altLang="en-US"/>
            </a:p>
          </p:txBody>
        </p:sp>
        <p:sp>
          <p:nvSpPr>
            <p:cNvPr id="35902" name="Line 9"/>
            <p:cNvSpPr>
              <a:spLocks noChangeShapeType="1"/>
            </p:cNvSpPr>
            <p:nvPr/>
          </p:nvSpPr>
          <p:spPr bwMode="auto">
            <a:xfrm flipV="1">
              <a:off x="3266" y="4088"/>
              <a:ext cx="2132" cy="0"/>
            </a:xfrm>
            <a:prstGeom prst="line">
              <a:avLst/>
            </a:prstGeom>
            <a:noFill/>
            <a:ln w="19050">
              <a:solidFill>
                <a:schemeClr val="tx1"/>
              </a:solidFill>
              <a:round/>
              <a:headEnd/>
              <a:tailEnd type="arrow" w="med" len="med"/>
            </a:ln>
          </p:spPr>
          <p:txBody>
            <a:bodyPr/>
            <a:lstStyle/>
            <a:p>
              <a:endParaRPr lang="ja-JP" altLang="en-US"/>
            </a:p>
          </p:txBody>
        </p:sp>
      </p:grpSp>
      <p:grpSp>
        <p:nvGrpSpPr>
          <p:cNvPr id="3" name="Group 10"/>
          <p:cNvGrpSpPr>
            <a:grpSpLocks/>
          </p:cNvGrpSpPr>
          <p:nvPr/>
        </p:nvGrpSpPr>
        <p:grpSpPr bwMode="auto">
          <a:xfrm>
            <a:off x="5473700" y="3681413"/>
            <a:ext cx="2879725" cy="2808287"/>
            <a:chOff x="3039" y="2319"/>
            <a:chExt cx="1814" cy="1769"/>
          </a:xfrm>
        </p:grpSpPr>
        <p:sp>
          <p:nvSpPr>
            <p:cNvPr id="35881" name="Rectangle 11"/>
            <p:cNvSpPr>
              <a:spLocks noChangeArrowheads="1"/>
            </p:cNvSpPr>
            <p:nvPr/>
          </p:nvSpPr>
          <p:spPr bwMode="auto">
            <a:xfrm>
              <a:off x="3039" y="3612"/>
              <a:ext cx="90" cy="476"/>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82" name="Rectangle 12"/>
            <p:cNvSpPr>
              <a:spLocks noChangeArrowheads="1"/>
            </p:cNvSpPr>
            <p:nvPr/>
          </p:nvSpPr>
          <p:spPr bwMode="auto">
            <a:xfrm>
              <a:off x="3129" y="3317"/>
              <a:ext cx="91" cy="771"/>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83" name="Rectangle 13"/>
            <p:cNvSpPr>
              <a:spLocks noChangeArrowheads="1"/>
            </p:cNvSpPr>
            <p:nvPr/>
          </p:nvSpPr>
          <p:spPr bwMode="auto">
            <a:xfrm>
              <a:off x="3220" y="3090"/>
              <a:ext cx="91" cy="998"/>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84" name="Rectangle 14"/>
            <p:cNvSpPr>
              <a:spLocks noChangeArrowheads="1"/>
            </p:cNvSpPr>
            <p:nvPr/>
          </p:nvSpPr>
          <p:spPr bwMode="auto">
            <a:xfrm>
              <a:off x="3311" y="2908"/>
              <a:ext cx="91" cy="1180"/>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85" name="Rectangle 15"/>
            <p:cNvSpPr>
              <a:spLocks noChangeArrowheads="1"/>
            </p:cNvSpPr>
            <p:nvPr/>
          </p:nvSpPr>
          <p:spPr bwMode="auto">
            <a:xfrm>
              <a:off x="3402" y="2818"/>
              <a:ext cx="90" cy="1270"/>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86" name="Rectangle 16"/>
            <p:cNvSpPr>
              <a:spLocks noChangeArrowheads="1"/>
            </p:cNvSpPr>
            <p:nvPr/>
          </p:nvSpPr>
          <p:spPr bwMode="auto">
            <a:xfrm>
              <a:off x="3492" y="2795"/>
              <a:ext cx="91" cy="129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87" name="Rectangle 17"/>
            <p:cNvSpPr>
              <a:spLocks noChangeArrowheads="1"/>
            </p:cNvSpPr>
            <p:nvPr/>
          </p:nvSpPr>
          <p:spPr bwMode="auto">
            <a:xfrm>
              <a:off x="3583" y="2863"/>
              <a:ext cx="91" cy="1225"/>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88" name="Rectangle 18"/>
            <p:cNvSpPr>
              <a:spLocks noChangeArrowheads="1"/>
            </p:cNvSpPr>
            <p:nvPr/>
          </p:nvSpPr>
          <p:spPr bwMode="auto">
            <a:xfrm>
              <a:off x="3674" y="2999"/>
              <a:ext cx="91" cy="108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89" name="Rectangle 19"/>
            <p:cNvSpPr>
              <a:spLocks noChangeArrowheads="1"/>
            </p:cNvSpPr>
            <p:nvPr/>
          </p:nvSpPr>
          <p:spPr bwMode="auto">
            <a:xfrm>
              <a:off x="3765" y="3113"/>
              <a:ext cx="90" cy="975"/>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0" name="Rectangle 20"/>
            <p:cNvSpPr>
              <a:spLocks noChangeArrowheads="1"/>
            </p:cNvSpPr>
            <p:nvPr/>
          </p:nvSpPr>
          <p:spPr bwMode="auto">
            <a:xfrm>
              <a:off x="3854" y="3203"/>
              <a:ext cx="92" cy="885"/>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1" name="Rectangle 21"/>
            <p:cNvSpPr>
              <a:spLocks noChangeArrowheads="1"/>
            </p:cNvSpPr>
            <p:nvPr/>
          </p:nvSpPr>
          <p:spPr bwMode="auto">
            <a:xfrm>
              <a:off x="3945" y="3226"/>
              <a:ext cx="92" cy="862"/>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2" name="Rectangle 22"/>
            <p:cNvSpPr>
              <a:spLocks noChangeArrowheads="1"/>
            </p:cNvSpPr>
            <p:nvPr/>
          </p:nvSpPr>
          <p:spPr bwMode="auto">
            <a:xfrm>
              <a:off x="4036" y="3203"/>
              <a:ext cx="91" cy="885"/>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3" name="Rectangle 23"/>
            <p:cNvSpPr>
              <a:spLocks noChangeArrowheads="1"/>
            </p:cNvSpPr>
            <p:nvPr/>
          </p:nvSpPr>
          <p:spPr bwMode="auto">
            <a:xfrm>
              <a:off x="4127" y="3135"/>
              <a:ext cx="91" cy="95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4" name="Rectangle 24"/>
            <p:cNvSpPr>
              <a:spLocks noChangeArrowheads="1"/>
            </p:cNvSpPr>
            <p:nvPr/>
          </p:nvSpPr>
          <p:spPr bwMode="auto">
            <a:xfrm>
              <a:off x="4217" y="3045"/>
              <a:ext cx="92" cy="104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5" name="Rectangle 25"/>
            <p:cNvSpPr>
              <a:spLocks noChangeArrowheads="1"/>
            </p:cNvSpPr>
            <p:nvPr/>
          </p:nvSpPr>
          <p:spPr bwMode="auto">
            <a:xfrm>
              <a:off x="4308" y="2954"/>
              <a:ext cx="92" cy="1134"/>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6" name="Rectangle 26"/>
            <p:cNvSpPr>
              <a:spLocks noChangeArrowheads="1"/>
            </p:cNvSpPr>
            <p:nvPr/>
          </p:nvSpPr>
          <p:spPr bwMode="auto">
            <a:xfrm>
              <a:off x="4399" y="2840"/>
              <a:ext cx="91" cy="1248"/>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7" name="Rectangle 27"/>
            <p:cNvSpPr>
              <a:spLocks noChangeArrowheads="1"/>
            </p:cNvSpPr>
            <p:nvPr/>
          </p:nvSpPr>
          <p:spPr bwMode="auto">
            <a:xfrm>
              <a:off x="4490" y="2727"/>
              <a:ext cx="91" cy="1361"/>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8" name="Rectangle 28"/>
            <p:cNvSpPr>
              <a:spLocks noChangeArrowheads="1"/>
            </p:cNvSpPr>
            <p:nvPr/>
          </p:nvSpPr>
          <p:spPr bwMode="auto">
            <a:xfrm>
              <a:off x="4581" y="2591"/>
              <a:ext cx="91" cy="1497"/>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9" name="Rectangle 29"/>
            <p:cNvSpPr>
              <a:spLocks noChangeArrowheads="1"/>
            </p:cNvSpPr>
            <p:nvPr/>
          </p:nvSpPr>
          <p:spPr bwMode="auto">
            <a:xfrm>
              <a:off x="4671" y="2455"/>
              <a:ext cx="91" cy="163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900" name="Rectangle 30"/>
            <p:cNvSpPr>
              <a:spLocks noChangeArrowheads="1"/>
            </p:cNvSpPr>
            <p:nvPr/>
          </p:nvSpPr>
          <p:spPr bwMode="auto">
            <a:xfrm>
              <a:off x="4762" y="2319"/>
              <a:ext cx="91" cy="176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grpSp>
      <p:grpSp>
        <p:nvGrpSpPr>
          <p:cNvPr id="4" name="Group 31"/>
          <p:cNvGrpSpPr>
            <a:grpSpLocks/>
          </p:cNvGrpSpPr>
          <p:nvPr/>
        </p:nvGrpSpPr>
        <p:grpSpPr bwMode="auto">
          <a:xfrm>
            <a:off x="792163" y="3681413"/>
            <a:ext cx="2770187" cy="2808287"/>
            <a:chOff x="681" y="2319"/>
            <a:chExt cx="1745" cy="1769"/>
          </a:xfrm>
        </p:grpSpPr>
        <p:sp>
          <p:nvSpPr>
            <p:cNvPr id="35861" name="Rectangle 32"/>
            <p:cNvSpPr>
              <a:spLocks noChangeArrowheads="1"/>
            </p:cNvSpPr>
            <p:nvPr/>
          </p:nvSpPr>
          <p:spPr bwMode="auto">
            <a:xfrm flipH="1">
              <a:off x="681" y="3612"/>
              <a:ext cx="22" cy="476"/>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62" name="Rectangle 33"/>
            <p:cNvSpPr>
              <a:spLocks noChangeArrowheads="1"/>
            </p:cNvSpPr>
            <p:nvPr/>
          </p:nvSpPr>
          <p:spPr bwMode="auto">
            <a:xfrm flipH="1">
              <a:off x="771" y="3317"/>
              <a:ext cx="22" cy="771"/>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63" name="Rectangle 34"/>
            <p:cNvSpPr>
              <a:spLocks noChangeArrowheads="1"/>
            </p:cNvSpPr>
            <p:nvPr/>
          </p:nvSpPr>
          <p:spPr bwMode="auto">
            <a:xfrm flipH="1">
              <a:off x="862" y="3090"/>
              <a:ext cx="22" cy="998"/>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64" name="Rectangle 35"/>
            <p:cNvSpPr>
              <a:spLocks noChangeArrowheads="1"/>
            </p:cNvSpPr>
            <p:nvPr/>
          </p:nvSpPr>
          <p:spPr bwMode="auto">
            <a:xfrm flipH="1">
              <a:off x="953" y="2908"/>
              <a:ext cx="22" cy="1180"/>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65" name="Rectangle 36"/>
            <p:cNvSpPr>
              <a:spLocks noChangeArrowheads="1"/>
            </p:cNvSpPr>
            <p:nvPr/>
          </p:nvSpPr>
          <p:spPr bwMode="auto">
            <a:xfrm flipH="1">
              <a:off x="1044" y="2818"/>
              <a:ext cx="22" cy="1270"/>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66" name="Rectangle 37"/>
            <p:cNvSpPr>
              <a:spLocks noChangeArrowheads="1"/>
            </p:cNvSpPr>
            <p:nvPr/>
          </p:nvSpPr>
          <p:spPr bwMode="auto">
            <a:xfrm flipH="1">
              <a:off x="1134" y="2795"/>
              <a:ext cx="22" cy="1293"/>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67" name="Rectangle 38"/>
            <p:cNvSpPr>
              <a:spLocks noChangeArrowheads="1"/>
            </p:cNvSpPr>
            <p:nvPr/>
          </p:nvSpPr>
          <p:spPr bwMode="auto">
            <a:xfrm flipH="1">
              <a:off x="1225" y="2863"/>
              <a:ext cx="22" cy="1225"/>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68" name="Rectangle 39"/>
            <p:cNvSpPr>
              <a:spLocks noChangeArrowheads="1"/>
            </p:cNvSpPr>
            <p:nvPr/>
          </p:nvSpPr>
          <p:spPr bwMode="auto">
            <a:xfrm flipH="1">
              <a:off x="1316" y="2999"/>
              <a:ext cx="22" cy="1089"/>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69" name="Rectangle 40"/>
            <p:cNvSpPr>
              <a:spLocks noChangeArrowheads="1"/>
            </p:cNvSpPr>
            <p:nvPr/>
          </p:nvSpPr>
          <p:spPr bwMode="auto">
            <a:xfrm flipH="1">
              <a:off x="1407" y="3113"/>
              <a:ext cx="22" cy="975"/>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0" name="Rectangle 41"/>
            <p:cNvSpPr>
              <a:spLocks noChangeArrowheads="1"/>
            </p:cNvSpPr>
            <p:nvPr/>
          </p:nvSpPr>
          <p:spPr bwMode="auto">
            <a:xfrm flipH="1">
              <a:off x="1496" y="3203"/>
              <a:ext cx="22" cy="885"/>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1" name="Rectangle 42"/>
            <p:cNvSpPr>
              <a:spLocks noChangeArrowheads="1"/>
            </p:cNvSpPr>
            <p:nvPr/>
          </p:nvSpPr>
          <p:spPr bwMode="auto">
            <a:xfrm flipH="1">
              <a:off x="1587" y="3226"/>
              <a:ext cx="22" cy="862"/>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2" name="Rectangle 43"/>
            <p:cNvSpPr>
              <a:spLocks noChangeArrowheads="1"/>
            </p:cNvSpPr>
            <p:nvPr/>
          </p:nvSpPr>
          <p:spPr bwMode="auto">
            <a:xfrm flipH="1">
              <a:off x="1678" y="3203"/>
              <a:ext cx="22" cy="885"/>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3" name="Rectangle 44"/>
            <p:cNvSpPr>
              <a:spLocks noChangeArrowheads="1"/>
            </p:cNvSpPr>
            <p:nvPr/>
          </p:nvSpPr>
          <p:spPr bwMode="auto">
            <a:xfrm flipH="1">
              <a:off x="1769" y="3135"/>
              <a:ext cx="22" cy="953"/>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4" name="Rectangle 45"/>
            <p:cNvSpPr>
              <a:spLocks noChangeArrowheads="1"/>
            </p:cNvSpPr>
            <p:nvPr/>
          </p:nvSpPr>
          <p:spPr bwMode="auto">
            <a:xfrm flipH="1">
              <a:off x="1859" y="3045"/>
              <a:ext cx="22" cy="1043"/>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5" name="Rectangle 46"/>
            <p:cNvSpPr>
              <a:spLocks noChangeArrowheads="1"/>
            </p:cNvSpPr>
            <p:nvPr/>
          </p:nvSpPr>
          <p:spPr bwMode="auto">
            <a:xfrm flipH="1">
              <a:off x="1950" y="2954"/>
              <a:ext cx="22" cy="1134"/>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6" name="Rectangle 47"/>
            <p:cNvSpPr>
              <a:spLocks noChangeArrowheads="1"/>
            </p:cNvSpPr>
            <p:nvPr/>
          </p:nvSpPr>
          <p:spPr bwMode="auto">
            <a:xfrm flipH="1">
              <a:off x="2041" y="2840"/>
              <a:ext cx="22" cy="1248"/>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7" name="Rectangle 48"/>
            <p:cNvSpPr>
              <a:spLocks noChangeArrowheads="1"/>
            </p:cNvSpPr>
            <p:nvPr/>
          </p:nvSpPr>
          <p:spPr bwMode="auto">
            <a:xfrm flipH="1">
              <a:off x="2132" y="2727"/>
              <a:ext cx="22" cy="1361"/>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8" name="Rectangle 49"/>
            <p:cNvSpPr>
              <a:spLocks noChangeArrowheads="1"/>
            </p:cNvSpPr>
            <p:nvPr/>
          </p:nvSpPr>
          <p:spPr bwMode="auto">
            <a:xfrm flipH="1">
              <a:off x="2223" y="2591"/>
              <a:ext cx="22" cy="1497"/>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9" name="Rectangle 50"/>
            <p:cNvSpPr>
              <a:spLocks noChangeArrowheads="1"/>
            </p:cNvSpPr>
            <p:nvPr/>
          </p:nvSpPr>
          <p:spPr bwMode="auto">
            <a:xfrm flipH="1">
              <a:off x="2313" y="2455"/>
              <a:ext cx="22" cy="1633"/>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80" name="Rectangle 51"/>
            <p:cNvSpPr>
              <a:spLocks noChangeArrowheads="1"/>
            </p:cNvSpPr>
            <p:nvPr/>
          </p:nvSpPr>
          <p:spPr bwMode="auto">
            <a:xfrm flipH="1">
              <a:off x="2403" y="2319"/>
              <a:ext cx="23" cy="1769"/>
            </a:xfrm>
            <a:prstGeom prst="rect">
              <a:avLst/>
            </a:prstGeom>
            <a:solidFill>
              <a:schemeClr val="tx1"/>
            </a:solidFill>
            <a:ln w="9525">
              <a:solidFill>
                <a:schemeClr val="tx1"/>
              </a:solidFill>
              <a:miter lim="800000"/>
              <a:headEnd/>
              <a:tailEnd/>
            </a:ln>
          </p:spPr>
          <p:txBody>
            <a:bodyPr wrap="none" anchor="ctr"/>
            <a:lstStyle/>
            <a:p>
              <a:endParaRPr lang="ja-JP" altLang="en-US"/>
            </a:p>
          </p:txBody>
        </p:sp>
      </p:grpSp>
      <p:sp>
        <p:nvSpPr>
          <p:cNvPr id="104500" name="AutoShape 52"/>
          <p:cNvSpPr>
            <a:spLocks noChangeArrowheads="1"/>
          </p:cNvSpPr>
          <p:nvPr/>
        </p:nvSpPr>
        <p:spPr bwMode="auto">
          <a:xfrm>
            <a:off x="4211638" y="4976813"/>
            <a:ext cx="539750" cy="503237"/>
          </a:xfrm>
          <a:prstGeom prst="rightArrow">
            <a:avLst>
              <a:gd name="adj1" fmla="val 50000"/>
              <a:gd name="adj2" fmla="val 26814"/>
            </a:avLst>
          </a:prstGeom>
          <a:solidFill>
            <a:schemeClr val="bg2"/>
          </a:solidFill>
          <a:ln w="9525">
            <a:noFill/>
            <a:miter lim="800000"/>
            <a:headEnd/>
            <a:tailEnd/>
          </a:ln>
          <a:effectLst>
            <a:prstShdw prst="shdw17" dist="17961" dir="2700000">
              <a:schemeClr val="bg2">
                <a:gamma/>
                <a:shade val="60000"/>
                <a:invGamma/>
              </a:schemeClr>
            </a:prstShdw>
          </a:effectLst>
        </p:spPr>
        <p:txBody>
          <a:bodyPr wrap="none" anchor="ctr"/>
          <a:lstStyle/>
          <a:p>
            <a:pPr>
              <a:defRPr/>
            </a:pPr>
            <a:endParaRPr lang="ja-JP" altLang="en-US"/>
          </a:p>
        </p:txBody>
      </p:sp>
      <p:sp>
        <p:nvSpPr>
          <p:cNvPr id="35851" name="Text Box 53"/>
          <p:cNvSpPr txBox="1">
            <a:spLocks noChangeArrowheads="1"/>
          </p:cNvSpPr>
          <p:nvPr/>
        </p:nvSpPr>
        <p:spPr bwMode="auto">
          <a:xfrm>
            <a:off x="684213" y="2622550"/>
            <a:ext cx="2349500" cy="650875"/>
          </a:xfrm>
          <a:prstGeom prst="rect">
            <a:avLst/>
          </a:prstGeom>
          <a:noFill/>
          <a:ln w="9525">
            <a:solidFill>
              <a:srgbClr val="FF0000"/>
            </a:solidFill>
            <a:miter lim="800000"/>
            <a:headEnd/>
            <a:tailEnd/>
          </a:ln>
        </p:spPr>
        <p:txBody>
          <a:bodyPr wrap="none">
            <a:spAutoFit/>
          </a:bodyPr>
          <a:lstStyle/>
          <a:p>
            <a:pPr eaLnBrk="1" hangingPunct="1"/>
            <a:r>
              <a:rPr lang="ja-JP" altLang="en-US" sz="1800">
                <a:latin typeface="Arial" pitchFamily="34" charset="0"/>
              </a:rPr>
              <a:t>アナログデータ</a:t>
            </a:r>
          </a:p>
          <a:p>
            <a:pPr eaLnBrk="1" hangingPunct="1"/>
            <a:r>
              <a:rPr lang="en-US" altLang="ja-JP" sz="1800">
                <a:latin typeface="Arial" pitchFamily="34" charset="0"/>
              </a:rPr>
              <a:t>(</a:t>
            </a:r>
            <a:r>
              <a:rPr lang="ja-JP" altLang="en-US" sz="1800">
                <a:latin typeface="Arial" pitchFamily="34" charset="0"/>
              </a:rPr>
              <a:t>時間軸と数値は連続</a:t>
            </a:r>
            <a:r>
              <a:rPr lang="en-US" altLang="ja-JP" sz="1800">
                <a:latin typeface="Arial" pitchFamily="34" charset="0"/>
              </a:rPr>
              <a:t>)</a:t>
            </a:r>
          </a:p>
        </p:txBody>
      </p:sp>
      <p:sp>
        <p:nvSpPr>
          <p:cNvPr id="104502" name="Text Box 54"/>
          <p:cNvSpPr txBox="1">
            <a:spLocks noChangeArrowheads="1"/>
          </p:cNvSpPr>
          <p:nvPr/>
        </p:nvSpPr>
        <p:spPr bwMode="auto">
          <a:xfrm>
            <a:off x="5292725" y="2622550"/>
            <a:ext cx="2016125" cy="650875"/>
          </a:xfrm>
          <a:prstGeom prst="rect">
            <a:avLst/>
          </a:prstGeom>
          <a:noFill/>
          <a:ln w="9525">
            <a:solidFill>
              <a:schemeClr val="accent1"/>
            </a:solidFill>
            <a:miter lim="800000"/>
            <a:headEnd/>
            <a:tailEnd/>
          </a:ln>
        </p:spPr>
        <p:txBody>
          <a:bodyPr wrap="none">
            <a:spAutoFit/>
          </a:bodyPr>
          <a:lstStyle/>
          <a:p>
            <a:pPr eaLnBrk="1" hangingPunct="1"/>
            <a:r>
              <a:rPr lang="ja-JP" altLang="en-US" sz="1800">
                <a:latin typeface="Arial" pitchFamily="34" charset="0"/>
              </a:rPr>
              <a:t>サンプリングデータ</a:t>
            </a:r>
          </a:p>
          <a:p>
            <a:pPr eaLnBrk="1" hangingPunct="1"/>
            <a:r>
              <a:rPr lang="en-US" altLang="ja-JP" sz="1800">
                <a:latin typeface="Arial" pitchFamily="34" charset="0"/>
              </a:rPr>
              <a:t>(</a:t>
            </a:r>
            <a:r>
              <a:rPr lang="ja-JP" altLang="en-US" sz="1800">
                <a:latin typeface="Arial" pitchFamily="34" charset="0"/>
              </a:rPr>
              <a:t>時間軸は離散的</a:t>
            </a:r>
            <a:r>
              <a:rPr lang="en-US" altLang="ja-JP" sz="1800">
                <a:latin typeface="Arial" pitchFamily="34" charset="0"/>
              </a:rPr>
              <a:t>)</a:t>
            </a:r>
          </a:p>
        </p:txBody>
      </p:sp>
      <p:grpSp>
        <p:nvGrpSpPr>
          <p:cNvPr id="5" name="Group 55"/>
          <p:cNvGrpSpPr>
            <a:grpSpLocks/>
          </p:cNvGrpSpPr>
          <p:nvPr/>
        </p:nvGrpSpPr>
        <p:grpSpPr bwMode="auto">
          <a:xfrm>
            <a:off x="1258888" y="3489325"/>
            <a:ext cx="2103437" cy="1235075"/>
            <a:chOff x="793" y="2198"/>
            <a:chExt cx="1325" cy="778"/>
          </a:xfrm>
        </p:grpSpPr>
        <p:grpSp>
          <p:nvGrpSpPr>
            <p:cNvPr id="6" name="Group 56"/>
            <p:cNvGrpSpPr>
              <a:grpSpLocks/>
            </p:cNvGrpSpPr>
            <p:nvPr/>
          </p:nvGrpSpPr>
          <p:grpSpPr bwMode="auto">
            <a:xfrm>
              <a:off x="793" y="2409"/>
              <a:ext cx="409" cy="567"/>
              <a:chOff x="793" y="2409"/>
              <a:chExt cx="409" cy="567"/>
            </a:xfrm>
          </p:grpSpPr>
          <p:sp>
            <p:nvSpPr>
              <p:cNvPr id="35856" name="Line 57"/>
              <p:cNvSpPr>
                <a:spLocks noChangeShapeType="1"/>
              </p:cNvSpPr>
              <p:nvPr/>
            </p:nvSpPr>
            <p:spPr bwMode="auto">
              <a:xfrm flipV="1">
                <a:off x="952" y="2409"/>
                <a:ext cx="0" cy="567"/>
              </a:xfrm>
              <a:prstGeom prst="line">
                <a:avLst/>
              </a:prstGeom>
              <a:noFill/>
              <a:ln w="9525">
                <a:solidFill>
                  <a:schemeClr val="tx1"/>
                </a:solidFill>
                <a:round/>
                <a:headEnd/>
                <a:tailEnd/>
              </a:ln>
            </p:spPr>
            <p:txBody>
              <a:bodyPr/>
              <a:lstStyle/>
              <a:p>
                <a:endParaRPr lang="ja-JP" altLang="en-US"/>
              </a:p>
            </p:txBody>
          </p:sp>
          <p:sp>
            <p:nvSpPr>
              <p:cNvPr id="35857" name="Line 58"/>
              <p:cNvSpPr>
                <a:spLocks noChangeShapeType="1"/>
              </p:cNvSpPr>
              <p:nvPr/>
            </p:nvSpPr>
            <p:spPr bwMode="auto">
              <a:xfrm flipV="1">
                <a:off x="1043" y="2409"/>
                <a:ext cx="0" cy="567"/>
              </a:xfrm>
              <a:prstGeom prst="line">
                <a:avLst/>
              </a:prstGeom>
              <a:noFill/>
              <a:ln w="9525">
                <a:solidFill>
                  <a:schemeClr val="tx1"/>
                </a:solidFill>
                <a:round/>
                <a:headEnd/>
                <a:tailEnd/>
              </a:ln>
            </p:spPr>
            <p:txBody>
              <a:bodyPr/>
              <a:lstStyle/>
              <a:p>
                <a:endParaRPr lang="ja-JP" altLang="en-US"/>
              </a:p>
            </p:txBody>
          </p:sp>
          <p:sp>
            <p:nvSpPr>
              <p:cNvPr id="35858" name="Line 59"/>
              <p:cNvSpPr>
                <a:spLocks noChangeShapeType="1"/>
              </p:cNvSpPr>
              <p:nvPr/>
            </p:nvSpPr>
            <p:spPr bwMode="auto">
              <a:xfrm>
                <a:off x="862" y="2591"/>
                <a:ext cx="249" cy="0"/>
              </a:xfrm>
              <a:prstGeom prst="line">
                <a:avLst/>
              </a:prstGeom>
              <a:noFill/>
              <a:ln w="9525">
                <a:solidFill>
                  <a:schemeClr val="tx1"/>
                </a:solidFill>
                <a:round/>
                <a:headEnd/>
                <a:tailEnd/>
              </a:ln>
            </p:spPr>
            <p:txBody>
              <a:bodyPr/>
              <a:lstStyle/>
              <a:p>
                <a:endParaRPr lang="ja-JP" altLang="en-US"/>
              </a:p>
            </p:txBody>
          </p:sp>
          <p:sp>
            <p:nvSpPr>
              <p:cNvPr id="35859" name="Line 60"/>
              <p:cNvSpPr>
                <a:spLocks noChangeShapeType="1"/>
              </p:cNvSpPr>
              <p:nvPr/>
            </p:nvSpPr>
            <p:spPr bwMode="auto">
              <a:xfrm>
                <a:off x="793" y="2591"/>
                <a:ext cx="159" cy="0"/>
              </a:xfrm>
              <a:prstGeom prst="line">
                <a:avLst/>
              </a:prstGeom>
              <a:noFill/>
              <a:ln w="9525">
                <a:solidFill>
                  <a:schemeClr val="tx1"/>
                </a:solidFill>
                <a:round/>
                <a:headEnd/>
                <a:tailEnd type="triangle" w="med" len="med"/>
              </a:ln>
            </p:spPr>
            <p:txBody>
              <a:bodyPr/>
              <a:lstStyle/>
              <a:p>
                <a:endParaRPr lang="ja-JP" altLang="en-US"/>
              </a:p>
            </p:txBody>
          </p:sp>
          <p:sp>
            <p:nvSpPr>
              <p:cNvPr id="35860" name="Line 61"/>
              <p:cNvSpPr>
                <a:spLocks noChangeShapeType="1"/>
              </p:cNvSpPr>
              <p:nvPr/>
            </p:nvSpPr>
            <p:spPr bwMode="auto">
              <a:xfrm flipH="1">
                <a:off x="1043" y="2591"/>
                <a:ext cx="159" cy="0"/>
              </a:xfrm>
              <a:prstGeom prst="line">
                <a:avLst/>
              </a:prstGeom>
              <a:noFill/>
              <a:ln w="9525">
                <a:solidFill>
                  <a:schemeClr val="tx1"/>
                </a:solidFill>
                <a:round/>
                <a:headEnd/>
                <a:tailEnd type="triangle" w="med" len="med"/>
              </a:ln>
            </p:spPr>
            <p:txBody>
              <a:bodyPr/>
              <a:lstStyle/>
              <a:p>
                <a:endParaRPr lang="ja-JP" altLang="en-US"/>
              </a:p>
            </p:txBody>
          </p:sp>
        </p:grpSp>
        <p:sp>
          <p:nvSpPr>
            <p:cNvPr id="35855" name="Text Box 62"/>
            <p:cNvSpPr txBox="1">
              <a:spLocks noChangeArrowheads="1"/>
            </p:cNvSpPr>
            <p:nvPr/>
          </p:nvSpPr>
          <p:spPr bwMode="auto">
            <a:xfrm>
              <a:off x="1066" y="2198"/>
              <a:ext cx="1052" cy="212"/>
            </a:xfrm>
            <a:prstGeom prst="rect">
              <a:avLst/>
            </a:prstGeom>
            <a:noFill/>
            <a:ln w="9525">
              <a:noFill/>
              <a:miter lim="800000"/>
              <a:headEnd/>
              <a:tailEnd/>
            </a:ln>
          </p:spPr>
          <p:txBody>
            <a:bodyPr wrap="none">
              <a:spAutoFit/>
            </a:bodyPr>
            <a:lstStyle/>
            <a:p>
              <a:pPr eaLnBrk="1" hangingPunct="1"/>
              <a:r>
                <a:rPr lang="ja-JP" altLang="en-US" sz="1600">
                  <a:latin typeface="Arial" pitchFamily="34" charset="0"/>
                </a:rPr>
                <a:t>サンプリング間隔</a:t>
              </a:r>
            </a:p>
          </p:txBody>
        </p:sp>
      </p:grpSp>
    </p:spTree>
    <p:extLst>
      <p:ext uri="{BB962C8B-B14F-4D97-AF65-F5344CB8AC3E}">
        <p14:creationId xmlns:p14="http://schemas.microsoft.com/office/powerpoint/2010/main" val="596305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0"/>
                                        <p:tgtEl>
                                          <p:spTgt spid="4"/>
                                        </p:tgtEl>
                                      </p:cBhvr>
                                    </p:animEffect>
                                  </p:childTnLst>
                                </p:cTn>
                              </p:par>
                            </p:childTnLst>
                          </p:cTn>
                        </p:par>
                        <p:par>
                          <p:cTn id="8" fill="hold">
                            <p:stCondLst>
                              <p:cond delay="3000"/>
                            </p:stCondLst>
                            <p:childTnLst>
                              <p:par>
                                <p:cTn id="9" presetID="9"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04500"/>
                                        </p:tgtEl>
                                        <p:attrNameLst>
                                          <p:attrName>style.visibility</p:attrName>
                                        </p:attrNameLst>
                                      </p:cBhvr>
                                      <p:to>
                                        <p:strVal val="visible"/>
                                      </p:to>
                                    </p:set>
                                    <p:animEffect transition="in" filter="dissolve">
                                      <p:cBhvr>
                                        <p:cTn id="16" dur="500"/>
                                        <p:tgtEl>
                                          <p:spTgt spid="104500"/>
                                        </p:tgtEl>
                                      </p:cBhvr>
                                    </p:animEffect>
                                  </p:childTnLst>
                                </p:cTn>
                              </p:par>
                            </p:childTnLst>
                          </p:cTn>
                        </p:par>
                        <p:par>
                          <p:cTn id="17" fill="hold">
                            <p:stCondLst>
                              <p:cond delay="500"/>
                            </p:stCondLst>
                            <p:childTnLst>
                              <p:par>
                                <p:cTn id="18" presetID="9"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dissolve">
                                      <p:cBhvr>
                                        <p:cTn id="20" dur="500"/>
                                        <p:tgtEl>
                                          <p:spTgt spid="2"/>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left)">
                                      <p:cBhvr>
                                        <p:cTn id="24" dur="500"/>
                                        <p:tgtEl>
                                          <p:spTgt spid="3"/>
                                        </p:tgtEl>
                                      </p:cBhvr>
                                    </p:animEffect>
                                  </p:childTnLst>
                                </p:cTn>
                              </p:par>
                            </p:childTnLst>
                          </p:cTn>
                        </p:par>
                        <p:par>
                          <p:cTn id="25" fill="hold">
                            <p:stCondLst>
                              <p:cond delay="1500"/>
                            </p:stCondLst>
                            <p:childTnLst>
                              <p:par>
                                <p:cTn id="26" presetID="9" presetClass="entr" presetSubtype="0" fill="hold" grpId="0" nodeType="afterEffect">
                                  <p:stCondLst>
                                    <p:cond delay="0"/>
                                  </p:stCondLst>
                                  <p:childTnLst>
                                    <p:set>
                                      <p:cBhvr>
                                        <p:cTn id="27" dur="1" fill="hold">
                                          <p:stCondLst>
                                            <p:cond delay="0"/>
                                          </p:stCondLst>
                                        </p:cTn>
                                        <p:tgtEl>
                                          <p:spTgt spid="104502"/>
                                        </p:tgtEl>
                                        <p:attrNameLst>
                                          <p:attrName>style.visibility</p:attrName>
                                        </p:attrNameLst>
                                      </p:cBhvr>
                                      <p:to>
                                        <p:strVal val="visible"/>
                                      </p:to>
                                    </p:set>
                                    <p:animEffect transition="in" filter="dissolve">
                                      <p:cBhvr>
                                        <p:cTn id="28" dur="500"/>
                                        <p:tgtEl>
                                          <p:spTgt spid="1045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500" grpId="0" animBg="1"/>
      <p:bldP spid="10450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pPr marL="514350" indent="-514350">
              <a:buFont typeface="+mj-lt"/>
              <a:buAutoNum type="arabicPeriod"/>
            </a:pPr>
            <a:r>
              <a:rPr lang="ja-JP" altLang="en-US" dirty="0" smtClean="0"/>
              <a:t>概要</a:t>
            </a:r>
            <a:endParaRPr lang="en-US" altLang="ja-JP" dirty="0" smtClean="0"/>
          </a:p>
          <a:p>
            <a:pPr marL="514350" indent="-514350">
              <a:buFont typeface="+mj-lt"/>
              <a:buAutoNum type="arabicPeriod"/>
            </a:pPr>
            <a:r>
              <a:rPr kumimoji="1" lang="ja-JP" altLang="en-US" dirty="0" smtClean="0"/>
              <a:t>画像処理全般の説明</a:t>
            </a:r>
            <a:endParaRPr kumimoji="1" lang="en-US" altLang="ja-JP" dirty="0" smtClean="0"/>
          </a:p>
          <a:p>
            <a:pPr marL="514350" indent="-514350">
              <a:buFont typeface="+mj-lt"/>
              <a:buAutoNum type="arabicPeriod"/>
            </a:pPr>
            <a:r>
              <a:rPr kumimoji="1" lang="en-US" altLang="ja-JP" dirty="0" smtClean="0"/>
              <a:t>ImageMagick</a:t>
            </a:r>
            <a:r>
              <a:rPr kumimoji="1" lang="ja-JP" altLang="en-US" dirty="0" smtClean="0"/>
              <a:t>を使った画像処理の説明</a:t>
            </a:r>
            <a:endParaRPr kumimoji="1" lang="en-US" altLang="ja-JP" dirty="0" smtClean="0"/>
          </a:p>
          <a:p>
            <a:pPr marL="514350" indent="-514350">
              <a:buFont typeface="+mj-lt"/>
              <a:buAutoNum type="arabicPeriod"/>
            </a:pPr>
            <a:r>
              <a:rPr lang="en-US" altLang="ja-JP" dirty="0" smtClean="0"/>
              <a:t>C</a:t>
            </a:r>
            <a:r>
              <a:rPr lang="ja-JP" altLang="en-US" dirty="0" smtClean="0"/>
              <a:t>言語によるテンプレートマッチングプログラムの説明</a:t>
            </a:r>
            <a:endParaRPr lang="en-US" altLang="ja-JP" dirty="0" smtClean="0"/>
          </a:p>
          <a:p>
            <a:pPr marL="514350" indent="-514350">
              <a:buFont typeface="+mj-lt"/>
              <a:buAutoNum type="arabicPeriod"/>
            </a:pPr>
            <a:r>
              <a:rPr kumimoji="1" lang="ja-JP" altLang="en-US" dirty="0" smtClean="0"/>
              <a:t>シェルスクリプトプログラミングの説明</a:t>
            </a:r>
            <a:endParaRPr kumimoji="1" lang="en-US" altLang="ja-JP" dirty="0" smtClean="0"/>
          </a:p>
          <a:p>
            <a:pPr marL="514350" indent="-514350">
              <a:buFont typeface="+mj-lt"/>
              <a:buAutoNum type="arabicPeriod"/>
            </a:pPr>
            <a:r>
              <a:rPr lang="ja-JP" altLang="en-US" dirty="0" smtClean="0"/>
              <a:t>実際に動かす手順の実行マニュアル説明</a:t>
            </a:r>
            <a:endParaRPr lang="en-US" altLang="ja-JP" dirty="0" smtClean="0"/>
          </a:p>
          <a:p>
            <a:pPr marL="514350" indent="-514350">
              <a:buFont typeface="+mj-lt"/>
              <a:buAutoNum type="arabicPeriod"/>
            </a:pPr>
            <a:r>
              <a:rPr lang="ja-JP" altLang="en-US" dirty="0"/>
              <a:t>課題</a:t>
            </a:r>
            <a:endParaRPr lang="en-US" altLang="ja-JP" dirty="0" smtClean="0"/>
          </a:p>
          <a:p>
            <a:pPr marL="514350" indent="-514350">
              <a:buFont typeface="+mj-lt"/>
              <a:buAutoNum type="arabicPeriod"/>
            </a:pPr>
            <a:r>
              <a:rPr kumimoji="1" lang="ja-JP" altLang="en-US" dirty="0" smtClean="0"/>
              <a:t>参考資料・ヒント</a:t>
            </a:r>
            <a:endParaRPr kumimoji="1" lang="en-US" altLang="ja-JP"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目次</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3</a:t>
            </a:fld>
            <a:endParaRPr lang="ja-JP" altLang="en-US" dirty="0"/>
          </a:p>
        </p:txBody>
      </p:sp>
      <p:sp>
        <p:nvSpPr>
          <p:cNvPr id="5" name="テキスト ボックス 4"/>
          <p:cNvSpPr txBox="1"/>
          <p:nvPr/>
        </p:nvSpPr>
        <p:spPr>
          <a:xfrm>
            <a:off x="1877771" y="6488668"/>
            <a:ext cx="7340471" cy="369332"/>
          </a:xfrm>
          <a:prstGeom prst="rect">
            <a:avLst/>
          </a:prstGeom>
          <a:noFill/>
        </p:spPr>
        <p:txBody>
          <a:bodyPr wrap="none" rtlCol="0">
            <a:spAutoFit/>
          </a:bodyPr>
          <a:lstStyle/>
          <a:p>
            <a:r>
              <a:rPr kumimoji="1" lang="en-US" altLang="ja-JP" dirty="0" smtClean="0"/>
              <a:t>※</a:t>
            </a:r>
            <a:r>
              <a:rPr kumimoji="1" lang="ja-JP" altLang="en-US" dirty="0" smtClean="0"/>
              <a:t>２～６，８は読んだほうが圧倒的に速いので動画での説明は省略．</a:t>
            </a:r>
            <a:endParaRPr kumimoji="1" lang="ja-JP" altLang="en-US" dirty="0"/>
          </a:p>
        </p:txBody>
      </p:sp>
    </p:spTree>
    <p:extLst>
      <p:ext uri="{BB962C8B-B14F-4D97-AF65-F5344CB8AC3E}">
        <p14:creationId xmlns:p14="http://schemas.microsoft.com/office/powerpoint/2010/main" val="67234157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ja-JP" altLang="en-US" dirty="0"/>
              <a:t>標本化（続き）</a:t>
            </a:r>
          </a:p>
        </p:txBody>
      </p:sp>
      <p:sp>
        <p:nvSpPr>
          <p:cNvPr id="36867" name="Rectangle 3"/>
          <p:cNvSpPr>
            <a:spLocks noGrp="1" noChangeArrowheads="1"/>
          </p:cNvSpPr>
          <p:nvPr>
            <p:ph sz="quarter" idx="1"/>
          </p:nvPr>
        </p:nvSpPr>
        <p:spPr/>
        <p:txBody>
          <a:bodyPr/>
          <a:lstStyle/>
          <a:p>
            <a:pPr eaLnBrk="1" hangingPunct="1"/>
            <a:r>
              <a:rPr lang="en-US" altLang="ja-JP"/>
              <a:t>2-D </a:t>
            </a:r>
            <a:r>
              <a:rPr lang="ja-JP" altLang="en-US"/>
              <a:t>デジタル画像の場合</a:t>
            </a:r>
          </a:p>
        </p:txBody>
      </p:sp>
      <p:sp>
        <p:nvSpPr>
          <p:cNvPr id="36868" name="Line 4"/>
          <p:cNvSpPr>
            <a:spLocks noChangeShapeType="1"/>
          </p:cNvSpPr>
          <p:nvPr/>
        </p:nvSpPr>
        <p:spPr bwMode="auto">
          <a:xfrm flipV="1">
            <a:off x="503238" y="2276475"/>
            <a:ext cx="0" cy="3240088"/>
          </a:xfrm>
          <a:prstGeom prst="line">
            <a:avLst/>
          </a:prstGeom>
          <a:noFill/>
          <a:ln w="19050">
            <a:solidFill>
              <a:schemeClr val="tx1"/>
            </a:solidFill>
            <a:round/>
            <a:headEnd/>
            <a:tailEnd type="arrow" w="med" len="med"/>
          </a:ln>
        </p:spPr>
        <p:txBody>
          <a:bodyPr/>
          <a:lstStyle/>
          <a:p>
            <a:endParaRPr lang="ja-JP" altLang="en-US"/>
          </a:p>
        </p:txBody>
      </p:sp>
      <p:sp>
        <p:nvSpPr>
          <p:cNvPr id="36869" name="Line 5"/>
          <p:cNvSpPr>
            <a:spLocks noChangeShapeType="1"/>
          </p:cNvSpPr>
          <p:nvPr/>
        </p:nvSpPr>
        <p:spPr bwMode="auto">
          <a:xfrm flipV="1">
            <a:off x="503238" y="5516563"/>
            <a:ext cx="3384550" cy="0"/>
          </a:xfrm>
          <a:prstGeom prst="line">
            <a:avLst/>
          </a:prstGeom>
          <a:noFill/>
          <a:ln w="19050">
            <a:solidFill>
              <a:schemeClr val="tx1"/>
            </a:solidFill>
            <a:round/>
            <a:headEnd/>
            <a:tailEnd type="arrow" w="med" len="med"/>
          </a:ln>
        </p:spPr>
        <p:txBody>
          <a:bodyPr/>
          <a:lstStyle/>
          <a:p>
            <a:endParaRPr lang="ja-JP" altLang="en-US"/>
          </a:p>
        </p:txBody>
      </p:sp>
      <p:sp>
        <p:nvSpPr>
          <p:cNvPr id="105478" name="Freeform 6"/>
          <p:cNvSpPr>
            <a:spLocks/>
          </p:cNvSpPr>
          <p:nvPr/>
        </p:nvSpPr>
        <p:spPr bwMode="auto">
          <a:xfrm>
            <a:off x="1012825" y="2913063"/>
            <a:ext cx="2244725" cy="2236787"/>
          </a:xfrm>
          <a:custGeom>
            <a:avLst/>
            <a:gdLst/>
            <a:ahLst/>
            <a:cxnLst>
              <a:cxn ang="0">
                <a:pos x="65" y="1277"/>
              </a:cxn>
              <a:cxn ang="0">
                <a:pos x="87" y="710"/>
              </a:cxn>
              <a:cxn ang="0">
                <a:pos x="586" y="392"/>
              </a:cxn>
              <a:cxn ang="0">
                <a:pos x="1063" y="7"/>
              </a:cxn>
              <a:cxn ang="0">
                <a:pos x="1403" y="347"/>
              </a:cxn>
              <a:cxn ang="0">
                <a:pos x="1131" y="846"/>
              </a:cxn>
              <a:cxn ang="0">
                <a:pos x="700" y="1164"/>
              </a:cxn>
              <a:cxn ang="0">
                <a:pos x="155" y="1390"/>
              </a:cxn>
              <a:cxn ang="0">
                <a:pos x="65" y="1277"/>
              </a:cxn>
            </a:cxnLst>
            <a:rect l="0" t="0" r="r" b="b"/>
            <a:pathLst>
              <a:path w="1414" h="1409">
                <a:moveTo>
                  <a:pt x="65" y="1277"/>
                </a:moveTo>
                <a:cubicBezTo>
                  <a:pt x="54" y="1164"/>
                  <a:pt x="0" y="857"/>
                  <a:pt x="87" y="710"/>
                </a:cubicBezTo>
                <a:cubicBezTo>
                  <a:pt x="174" y="563"/>
                  <a:pt x="423" y="509"/>
                  <a:pt x="586" y="392"/>
                </a:cubicBezTo>
                <a:cubicBezTo>
                  <a:pt x="749" y="275"/>
                  <a:pt x="927" y="14"/>
                  <a:pt x="1063" y="7"/>
                </a:cubicBezTo>
                <a:cubicBezTo>
                  <a:pt x="1199" y="0"/>
                  <a:pt x="1392" y="207"/>
                  <a:pt x="1403" y="347"/>
                </a:cubicBezTo>
                <a:cubicBezTo>
                  <a:pt x="1414" y="487"/>
                  <a:pt x="1248" y="710"/>
                  <a:pt x="1131" y="846"/>
                </a:cubicBezTo>
                <a:cubicBezTo>
                  <a:pt x="1014" y="982"/>
                  <a:pt x="863" y="1073"/>
                  <a:pt x="700" y="1164"/>
                </a:cubicBezTo>
                <a:cubicBezTo>
                  <a:pt x="537" y="1255"/>
                  <a:pt x="261" y="1371"/>
                  <a:pt x="155" y="1390"/>
                </a:cubicBezTo>
                <a:cubicBezTo>
                  <a:pt x="49" y="1409"/>
                  <a:pt x="76" y="1390"/>
                  <a:pt x="65" y="1277"/>
                </a:cubicBezTo>
                <a:close/>
              </a:path>
            </a:pathLst>
          </a:custGeom>
          <a:gradFill rotWithShape="1">
            <a:gsLst>
              <a:gs pos="0">
                <a:schemeClr val="tx1"/>
              </a:gs>
              <a:gs pos="100000">
                <a:schemeClr val="tx1">
                  <a:gamma/>
                  <a:tint val="0"/>
                  <a:invGamma/>
                </a:schemeClr>
              </a:gs>
            </a:gsLst>
            <a:path path="rect">
              <a:fillToRect l="50000" t="50000" r="50000" b="50000"/>
            </a:path>
          </a:gradFill>
          <a:ln w="9525">
            <a:noFill/>
            <a:round/>
            <a:headEnd/>
            <a:tailEnd/>
          </a:ln>
          <a:effectLst/>
        </p:spPr>
        <p:txBody>
          <a:bodyPr/>
          <a:lstStyle/>
          <a:p>
            <a:pPr>
              <a:defRPr/>
            </a:pPr>
            <a:endParaRPr lang="ja-JP" altLang="en-US"/>
          </a:p>
        </p:txBody>
      </p:sp>
      <p:sp>
        <p:nvSpPr>
          <p:cNvPr id="105479" name="AutoShape 7"/>
          <p:cNvSpPr>
            <a:spLocks noChangeArrowheads="1"/>
          </p:cNvSpPr>
          <p:nvPr/>
        </p:nvSpPr>
        <p:spPr bwMode="auto">
          <a:xfrm>
            <a:off x="4211638" y="4003675"/>
            <a:ext cx="539750" cy="503238"/>
          </a:xfrm>
          <a:prstGeom prst="rightArrow">
            <a:avLst>
              <a:gd name="adj1" fmla="val 50000"/>
              <a:gd name="adj2" fmla="val 26814"/>
            </a:avLst>
          </a:prstGeom>
          <a:solidFill>
            <a:schemeClr val="bg2"/>
          </a:solidFill>
          <a:ln w="9525">
            <a:noFill/>
            <a:miter lim="800000"/>
            <a:headEnd/>
            <a:tailEnd/>
          </a:ln>
          <a:effectLst>
            <a:prstShdw prst="shdw17" dist="17961" dir="2700000">
              <a:schemeClr val="bg2">
                <a:gamma/>
                <a:shade val="60000"/>
                <a:invGamma/>
              </a:schemeClr>
            </a:prstShdw>
          </a:effectLst>
        </p:spPr>
        <p:txBody>
          <a:bodyPr wrap="none" anchor="ctr"/>
          <a:lstStyle/>
          <a:p>
            <a:pPr>
              <a:defRPr/>
            </a:pPr>
            <a:endParaRPr lang="ja-JP" altLang="en-US"/>
          </a:p>
        </p:txBody>
      </p:sp>
      <p:grpSp>
        <p:nvGrpSpPr>
          <p:cNvPr id="2" name="Group 8"/>
          <p:cNvGrpSpPr>
            <a:grpSpLocks/>
          </p:cNvGrpSpPr>
          <p:nvPr/>
        </p:nvGrpSpPr>
        <p:grpSpPr bwMode="auto">
          <a:xfrm>
            <a:off x="611188" y="2311400"/>
            <a:ext cx="3132137" cy="3132138"/>
            <a:chOff x="385" y="2069"/>
            <a:chExt cx="1973" cy="1973"/>
          </a:xfrm>
        </p:grpSpPr>
        <p:grpSp>
          <p:nvGrpSpPr>
            <p:cNvPr id="3" name="Group 9"/>
            <p:cNvGrpSpPr>
              <a:grpSpLocks/>
            </p:cNvGrpSpPr>
            <p:nvPr/>
          </p:nvGrpSpPr>
          <p:grpSpPr bwMode="auto">
            <a:xfrm>
              <a:off x="567" y="2069"/>
              <a:ext cx="1587" cy="1973"/>
              <a:chOff x="567" y="2069"/>
              <a:chExt cx="1587" cy="1973"/>
            </a:xfrm>
          </p:grpSpPr>
          <p:sp>
            <p:nvSpPr>
              <p:cNvPr id="36936" name="Line 10"/>
              <p:cNvSpPr>
                <a:spLocks noChangeShapeType="1"/>
              </p:cNvSpPr>
              <p:nvPr/>
            </p:nvSpPr>
            <p:spPr bwMode="auto">
              <a:xfrm>
                <a:off x="567" y="2069"/>
                <a:ext cx="0" cy="1973"/>
              </a:xfrm>
              <a:prstGeom prst="line">
                <a:avLst/>
              </a:prstGeom>
              <a:noFill/>
              <a:ln w="9525">
                <a:solidFill>
                  <a:schemeClr val="tx1"/>
                </a:solidFill>
                <a:round/>
                <a:headEnd/>
                <a:tailEnd/>
              </a:ln>
            </p:spPr>
            <p:txBody>
              <a:bodyPr/>
              <a:lstStyle/>
              <a:p>
                <a:endParaRPr lang="ja-JP" altLang="en-US"/>
              </a:p>
            </p:txBody>
          </p:sp>
          <p:sp>
            <p:nvSpPr>
              <p:cNvPr id="36937" name="Line 11"/>
              <p:cNvSpPr>
                <a:spLocks noChangeShapeType="1"/>
              </p:cNvSpPr>
              <p:nvPr/>
            </p:nvSpPr>
            <p:spPr bwMode="auto">
              <a:xfrm>
                <a:off x="793" y="2069"/>
                <a:ext cx="0" cy="1973"/>
              </a:xfrm>
              <a:prstGeom prst="line">
                <a:avLst/>
              </a:prstGeom>
              <a:noFill/>
              <a:ln w="9525">
                <a:solidFill>
                  <a:schemeClr val="tx1"/>
                </a:solidFill>
                <a:round/>
                <a:headEnd/>
                <a:tailEnd/>
              </a:ln>
            </p:spPr>
            <p:txBody>
              <a:bodyPr/>
              <a:lstStyle/>
              <a:p>
                <a:endParaRPr lang="ja-JP" altLang="en-US"/>
              </a:p>
            </p:txBody>
          </p:sp>
          <p:sp>
            <p:nvSpPr>
              <p:cNvPr id="36938" name="Line 12"/>
              <p:cNvSpPr>
                <a:spLocks noChangeShapeType="1"/>
              </p:cNvSpPr>
              <p:nvPr/>
            </p:nvSpPr>
            <p:spPr bwMode="auto">
              <a:xfrm>
                <a:off x="1020" y="2069"/>
                <a:ext cx="0" cy="1973"/>
              </a:xfrm>
              <a:prstGeom prst="line">
                <a:avLst/>
              </a:prstGeom>
              <a:noFill/>
              <a:ln w="9525">
                <a:solidFill>
                  <a:schemeClr val="tx1"/>
                </a:solidFill>
                <a:round/>
                <a:headEnd/>
                <a:tailEnd/>
              </a:ln>
            </p:spPr>
            <p:txBody>
              <a:bodyPr/>
              <a:lstStyle/>
              <a:p>
                <a:endParaRPr lang="ja-JP" altLang="en-US"/>
              </a:p>
            </p:txBody>
          </p:sp>
          <p:sp>
            <p:nvSpPr>
              <p:cNvPr id="36939" name="Line 13"/>
              <p:cNvSpPr>
                <a:spLocks noChangeShapeType="1"/>
              </p:cNvSpPr>
              <p:nvPr/>
            </p:nvSpPr>
            <p:spPr bwMode="auto">
              <a:xfrm>
                <a:off x="1246" y="2069"/>
                <a:ext cx="0" cy="1973"/>
              </a:xfrm>
              <a:prstGeom prst="line">
                <a:avLst/>
              </a:prstGeom>
              <a:noFill/>
              <a:ln w="9525">
                <a:solidFill>
                  <a:schemeClr val="tx1"/>
                </a:solidFill>
                <a:round/>
                <a:headEnd/>
                <a:tailEnd/>
              </a:ln>
            </p:spPr>
            <p:txBody>
              <a:bodyPr/>
              <a:lstStyle/>
              <a:p>
                <a:endParaRPr lang="ja-JP" altLang="en-US"/>
              </a:p>
            </p:txBody>
          </p:sp>
          <p:sp>
            <p:nvSpPr>
              <p:cNvPr id="36940" name="Line 14"/>
              <p:cNvSpPr>
                <a:spLocks noChangeShapeType="1"/>
              </p:cNvSpPr>
              <p:nvPr/>
            </p:nvSpPr>
            <p:spPr bwMode="auto">
              <a:xfrm>
                <a:off x="1475" y="2069"/>
                <a:ext cx="0" cy="1973"/>
              </a:xfrm>
              <a:prstGeom prst="line">
                <a:avLst/>
              </a:prstGeom>
              <a:noFill/>
              <a:ln w="9525">
                <a:solidFill>
                  <a:schemeClr val="tx1"/>
                </a:solidFill>
                <a:round/>
                <a:headEnd/>
                <a:tailEnd/>
              </a:ln>
            </p:spPr>
            <p:txBody>
              <a:bodyPr/>
              <a:lstStyle/>
              <a:p>
                <a:endParaRPr lang="ja-JP" altLang="en-US"/>
              </a:p>
            </p:txBody>
          </p:sp>
          <p:sp>
            <p:nvSpPr>
              <p:cNvPr id="36941" name="Line 15"/>
              <p:cNvSpPr>
                <a:spLocks noChangeShapeType="1"/>
              </p:cNvSpPr>
              <p:nvPr/>
            </p:nvSpPr>
            <p:spPr bwMode="auto">
              <a:xfrm>
                <a:off x="1701" y="2069"/>
                <a:ext cx="0" cy="1973"/>
              </a:xfrm>
              <a:prstGeom prst="line">
                <a:avLst/>
              </a:prstGeom>
              <a:noFill/>
              <a:ln w="9525">
                <a:solidFill>
                  <a:schemeClr val="tx1"/>
                </a:solidFill>
                <a:round/>
                <a:headEnd/>
                <a:tailEnd/>
              </a:ln>
            </p:spPr>
            <p:txBody>
              <a:bodyPr/>
              <a:lstStyle/>
              <a:p>
                <a:endParaRPr lang="ja-JP" altLang="en-US"/>
              </a:p>
            </p:txBody>
          </p:sp>
          <p:sp>
            <p:nvSpPr>
              <p:cNvPr id="36942" name="Line 16"/>
              <p:cNvSpPr>
                <a:spLocks noChangeShapeType="1"/>
              </p:cNvSpPr>
              <p:nvPr/>
            </p:nvSpPr>
            <p:spPr bwMode="auto">
              <a:xfrm>
                <a:off x="1928" y="2069"/>
                <a:ext cx="0" cy="1973"/>
              </a:xfrm>
              <a:prstGeom prst="line">
                <a:avLst/>
              </a:prstGeom>
              <a:noFill/>
              <a:ln w="9525">
                <a:solidFill>
                  <a:schemeClr val="tx1"/>
                </a:solidFill>
                <a:round/>
                <a:headEnd/>
                <a:tailEnd/>
              </a:ln>
            </p:spPr>
            <p:txBody>
              <a:bodyPr/>
              <a:lstStyle/>
              <a:p>
                <a:endParaRPr lang="ja-JP" altLang="en-US"/>
              </a:p>
            </p:txBody>
          </p:sp>
          <p:sp>
            <p:nvSpPr>
              <p:cNvPr id="36943" name="Line 17"/>
              <p:cNvSpPr>
                <a:spLocks noChangeShapeType="1"/>
              </p:cNvSpPr>
              <p:nvPr/>
            </p:nvSpPr>
            <p:spPr bwMode="auto">
              <a:xfrm>
                <a:off x="2154" y="2069"/>
                <a:ext cx="0" cy="1973"/>
              </a:xfrm>
              <a:prstGeom prst="line">
                <a:avLst/>
              </a:prstGeom>
              <a:noFill/>
              <a:ln w="9525">
                <a:solidFill>
                  <a:schemeClr val="tx1"/>
                </a:solidFill>
                <a:round/>
                <a:headEnd/>
                <a:tailEnd/>
              </a:ln>
            </p:spPr>
            <p:txBody>
              <a:bodyPr/>
              <a:lstStyle/>
              <a:p>
                <a:endParaRPr lang="ja-JP" altLang="en-US"/>
              </a:p>
            </p:txBody>
          </p:sp>
        </p:grpSp>
        <p:grpSp>
          <p:nvGrpSpPr>
            <p:cNvPr id="4" name="Group 18"/>
            <p:cNvGrpSpPr>
              <a:grpSpLocks/>
            </p:cNvGrpSpPr>
            <p:nvPr/>
          </p:nvGrpSpPr>
          <p:grpSpPr bwMode="auto">
            <a:xfrm rot="5400000">
              <a:off x="578" y="2104"/>
              <a:ext cx="1587" cy="1973"/>
              <a:chOff x="567" y="2069"/>
              <a:chExt cx="1587" cy="1973"/>
            </a:xfrm>
          </p:grpSpPr>
          <p:sp>
            <p:nvSpPr>
              <p:cNvPr id="36928" name="Line 19"/>
              <p:cNvSpPr>
                <a:spLocks noChangeShapeType="1"/>
              </p:cNvSpPr>
              <p:nvPr/>
            </p:nvSpPr>
            <p:spPr bwMode="auto">
              <a:xfrm>
                <a:off x="567" y="2069"/>
                <a:ext cx="0" cy="1973"/>
              </a:xfrm>
              <a:prstGeom prst="line">
                <a:avLst/>
              </a:prstGeom>
              <a:noFill/>
              <a:ln w="9525">
                <a:solidFill>
                  <a:schemeClr val="tx1"/>
                </a:solidFill>
                <a:round/>
                <a:headEnd/>
                <a:tailEnd/>
              </a:ln>
            </p:spPr>
            <p:txBody>
              <a:bodyPr/>
              <a:lstStyle/>
              <a:p>
                <a:endParaRPr lang="ja-JP" altLang="en-US"/>
              </a:p>
            </p:txBody>
          </p:sp>
          <p:sp>
            <p:nvSpPr>
              <p:cNvPr id="36929" name="Line 20"/>
              <p:cNvSpPr>
                <a:spLocks noChangeShapeType="1"/>
              </p:cNvSpPr>
              <p:nvPr/>
            </p:nvSpPr>
            <p:spPr bwMode="auto">
              <a:xfrm>
                <a:off x="793" y="2069"/>
                <a:ext cx="0" cy="1973"/>
              </a:xfrm>
              <a:prstGeom prst="line">
                <a:avLst/>
              </a:prstGeom>
              <a:noFill/>
              <a:ln w="9525">
                <a:solidFill>
                  <a:schemeClr val="tx1"/>
                </a:solidFill>
                <a:round/>
                <a:headEnd/>
                <a:tailEnd/>
              </a:ln>
            </p:spPr>
            <p:txBody>
              <a:bodyPr/>
              <a:lstStyle/>
              <a:p>
                <a:endParaRPr lang="ja-JP" altLang="en-US"/>
              </a:p>
            </p:txBody>
          </p:sp>
          <p:sp>
            <p:nvSpPr>
              <p:cNvPr id="36930" name="Line 21"/>
              <p:cNvSpPr>
                <a:spLocks noChangeShapeType="1"/>
              </p:cNvSpPr>
              <p:nvPr/>
            </p:nvSpPr>
            <p:spPr bwMode="auto">
              <a:xfrm>
                <a:off x="1020" y="2069"/>
                <a:ext cx="0" cy="1973"/>
              </a:xfrm>
              <a:prstGeom prst="line">
                <a:avLst/>
              </a:prstGeom>
              <a:noFill/>
              <a:ln w="9525">
                <a:solidFill>
                  <a:schemeClr val="tx1"/>
                </a:solidFill>
                <a:round/>
                <a:headEnd/>
                <a:tailEnd/>
              </a:ln>
            </p:spPr>
            <p:txBody>
              <a:bodyPr/>
              <a:lstStyle/>
              <a:p>
                <a:endParaRPr lang="ja-JP" altLang="en-US"/>
              </a:p>
            </p:txBody>
          </p:sp>
          <p:sp>
            <p:nvSpPr>
              <p:cNvPr id="36931" name="Line 22"/>
              <p:cNvSpPr>
                <a:spLocks noChangeShapeType="1"/>
              </p:cNvSpPr>
              <p:nvPr/>
            </p:nvSpPr>
            <p:spPr bwMode="auto">
              <a:xfrm>
                <a:off x="1246" y="2069"/>
                <a:ext cx="0" cy="1973"/>
              </a:xfrm>
              <a:prstGeom prst="line">
                <a:avLst/>
              </a:prstGeom>
              <a:noFill/>
              <a:ln w="9525">
                <a:solidFill>
                  <a:schemeClr val="tx1"/>
                </a:solidFill>
                <a:round/>
                <a:headEnd/>
                <a:tailEnd/>
              </a:ln>
            </p:spPr>
            <p:txBody>
              <a:bodyPr/>
              <a:lstStyle/>
              <a:p>
                <a:endParaRPr lang="ja-JP" altLang="en-US"/>
              </a:p>
            </p:txBody>
          </p:sp>
          <p:sp>
            <p:nvSpPr>
              <p:cNvPr id="36932" name="Line 23"/>
              <p:cNvSpPr>
                <a:spLocks noChangeShapeType="1"/>
              </p:cNvSpPr>
              <p:nvPr/>
            </p:nvSpPr>
            <p:spPr bwMode="auto">
              <a:xfrm>
                <a:off x="1475" y="2069"/>
                <a:ext cx="0" cy="1973"/>
              </a:xfrm>
              <a:prstGeom prst="line">
                <a:avLst/>
              </a:prstGeom>
              <a:noFill/>
              <a:ln w="9525">
                <a:solidFill>
                  <a:schemeClr val="tx1"/>
                </a:solidFill>
                <a:round/>
                <a:headEnd/>
                <a:tailEnd/>
              </a:ln>
            </p:spPr>
            <p:txBody>
              <a:bodyPr/>
              <a:lstStyle/>
              <a:p>
                <a:endParaRPr lang="ja-JP" altLang="en-US"/>
              </a:p>
            </p:txBody>
          </p:sp>
          <p:sp>
            <p:nvSpPr>
              <p:cNvPr id="36933" name="Line 24"/>
              <p:cNvSpPr>
                <a:spLocks noChangeShapeType="1"/>
              </p:cNvSpPr>
              <p:nvPr/>
            </p:nvSpPr>
            <p:spPr bwMode="auto">
              <a:xfrm>
                <a:off x="1701" y="2069"/>
                <a:ext cx="0" cy="1973"/>
              </a:xfrm>
              <a:prstGeom prst="line">
                <a:avLst/>
              </a:prstGeom>
              <a:noFill/>
              <a:ln w="9525">
                <a:solidFill>
                  <a:schemeClr val="tx1"/>
                </a:solidFill>
                <a:round/>
                <a:headEnd/>
                <a:tailEnd/>
              </a:ln>
            </p:spPr>
            <p:txBody>
              <a:bodyPr/>
              <a:lstStyle/>
              <a:p>
                <a:endParaRPr lang="ja-JP" altLang="en-US"/>
              </a:p>
            </p:txBody>
          </p:sp>
          <p:sp>
            <p:nvSpPr>
              <p:cNvPr id="36934" name="Line 25"/>
              <p:cNvSpPr>
                <a:spLocks noChangeShapeType="1"/>
              </p:cNvSpPr>
              <p:nvPr/>
            </p:nvSpPr>
            <p:spPr bwMode="auto">
              <a:xfrm>
                <a:off x="1928" y="2069"/>
                <a:ext cx="0" cy="1973"/>
              </a:xfrm>
              <a:prstGeom prst="line">
                <a:avLst/>
              </a:prstGeom>
              <a:noFill/>
              <a:ln w="9525">
                <a:solidFill>
                  <a:schemeClr val="tx1"/>
                </a:solidFill>
                <a:round/>
                <a:headEnd/>
                <a:tailEnd/>
              </a:ln>
            </p:spPr>
            <p:txBody>
              <a:bodyPr/>
              <a:lstStyle/>
              <a:p>
                <a:endParaRPr lang="ja-JP" altLang="en-US"/>
              </a:p>
            </p:txBody>
          </p:sp>
          <p:sp>
            <p:nvSpPr>
              <p:cNvPr id="36935" name="Line 26"/>
              <p:cNvSpPr>
                <a:spLocks noChangeShapeType="1"/>
              </p:cNvSpPr>
              <p:nvPr/>
            </p:nvSpPr>
            <p:spPr bwMode="auto">
              <a:xfrm>
                <a:off x="2154" y="2069"/>
                <a:ext cx="0" cy="1973"/>
              </a:xfrm>
              <a:prstGeom prst="line">
                <a:avLst/>
              </a:prstGeom>
              <a:noFill/>
              <a:ln w="9525">
                <a:solidFill>
                  <a:schemeClr val="tx1"/>
                </a:solidFill>
                <a:round/>
                <a:headEnd/>
                <a:tailEnd/>
              </a:ln>
            </p:spPr>
            <p:txBody>
              <a:bodyPr/>
              <a:lstStyle/>
              <a:p>
                <a:endParaRPr lang="ja-JP" altLang="en-US"/>
              </a:p>
            </p:txBody>
          </p:sp>
        </p:grpSp>
      </p:grpSp>
      <p:sp>
        <p:nvSpPr>
          <p:cNvPr id="105499" name="Text Box 27"/>
          <p:cNvSpPr txBox="1">
            <a:spLocks noChangeArrowheads="1"/>
          </p:cNvSpPr>
          <p:nvPr/>
        </p:nvSpPr>
        <p:spPr bwMode="auto">
          <a:xfrm>
            <a:off x="1439863" y="5894388"/>
            <a:ext cx="6188075" cy="495300"/>
          </a:xfrm>
          <a:prstGeom prst="rect">
            <a:avLst/>
          </a:prstGeom>
          <a:noFill/>
          <a:ln w="38100">
            <a:solidFill>
              <a:schemeClr val="accent1"/>
            </a:solidFill>
            <a:miter lim="800000"/>
            <a:headEnd/>
            <a:tailEnd/>
          </a:ln>
        </p:spPr>
        <p:txBody>
          <a:bodyPr wrap="none">
            <a:spAutoFit/>
          </a:bodyPr>
          <a:lstStyle/>
          <a:p>
            <a:pPr eaLnBrk="1" hangingPunct="1"/>
            <a:r>
              <a:rPr lang="ja-JP" altLang="en-US">
                <a:latin typeface="Arial" pitchFamily="34" charset="0"/>
              </a:rPr>
              <a:t>サンプリング間隔によって画像解像度が決まる</a:t>
            </a:r>
          </a:p>
        </p:txBody>
      </p:sp>
      <p:grpSp>
        <p:nvGrpSpPr>
          <p:cNvPr id="5" name="Group 28"/>
          <p:cNvGrpSpPr>
            <a:grpSpLocks/>
          </p:cNvGrpSpPr>
          <p:nvPr/>
        </p:nvGrpSpPr>
        <p:grpSpPr bwMode="auto">
          <a:xfrm>
            <a:off x="5184775" y="2276475"/>
            <a:ext cx="3384550" cy="3240088"/>
            <a:chOff x="3266" y="1434"/>
            <a:chExt cx="2132" cy="2041"/>
          </a:xfrm>
        </p:grpSpPr>
        <p:sp>
          <p:nvSpPr>
            <p:cNvPr id="36875" name="Line 29"/>
            <p:cNvSpPr>
              <a:spLocks noChangeShapeType="1"/>
            </p:cNvSpPr>
            <p:nvPr/>
          </p:nvSpPr>
          <p:spPr bwMode="auto">
            <a:xfrm flipV="1">
              <a:off x="3266" y="1434"/>
              <a:ext cx="0" cy="2041"/>
            </a:xfrm>
            <a:prstGeom prst="line">
              <a:avLst/>
            </a:prstGeom>
            <a:noFill/>
            <a:ln w="19050">
              <a:solidFill>
                <a:schemeClr val="tx1"/>
              </a:solidFill>
              <a:round/>
              <a:headEnd/>
              <a:tailEnd type="arrow" w="med" len="med"/>
            </a:ln>
          </p:spPr>
          <p:txBody>
            <a:bodyPr/>
            <a:lstStyle/>
            <a:p>
              <a:endParaRPr lang="ja-JP" altLang="en-US"/>
            </a:p>
          </p:txBody>
        </p:sp>
        <p:sp>
          <p:nvSpPr>
            <p:cNvPr id="36876" name="Line 30"/>
            <p:cNvSpPr>
              <a:spLocks noChangeShapeType="1"/>
            </p:cNvSpPr>
            <p:nvPr/>
          </p:nvSpPr>
          <p:spPr bwMode="auto">
            <a:xfrm flipV="1">
              <a:off x="3266" y="3475"/>
              <a:ext cx="2132" cy="0"/>
            </a:xfrm>
            <a:prstGeom prst="line">
              <a:avLst/>
            </a:prstGeom>
            <a:noFill/>
            <a:ln w="19050">
              <a:solidFill>
                <a:schemeClr val="tx1"/>
              </a:solidFill>
              <a:round/>
              <a:headEnd/>
              <a:tailEnd type="arrow" w="med" len="med"/>
            </a:ln>
          </p:spPr>
          <p:txBody>
            <a:bodyPr/>
            <a:lstStyle/>
            <a:p>
              <a:endParaRPr lang="ja-JP" altLang="en-US"/>
            </a:p>
          </p:txBody>
        </p:sp>
        <p:sp>
          <p:nvSpPr>
            <p:cNvPr id="36877" name="Rectangle 31"/>
            <p:cNvSpPr>
              <a:spLocks noChangeArrowheads="1"/>
            </p:cNvSpPr>
            <p:nvPr/>
          </p:nvSpPr>
          <p:spPr bwMode="auto">
            <a:xfrm>
              <a:off x="3742" y="2364"/>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78" name="Rectangle 32"/>
            <p:cNvSpPr>
              <a:spLocks noChangeArrowheads="1"/>
            </p:cNvSpPr>
            <p:nvPr/>
          </p:nvSpPr>
          <p:spPr bwMode="auto">
            <a:xfrm>
              <a:off x="3515" y="2364"/>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79" name="Rectangle 33"/>
            <p:cNvSpPr>
              <a:spLocks noChangeArrowheads="1"/>
            </p:cNvSpPr>
            <p:nvPr/>
          </p:nvSpPr>
          <p:spPr bwMode="auto">
            <a:xfrm>
              <a:off x="3515" y="2590"/>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80" name="Rectangle 34"/>
            <p:cNvSpPr>
              <a:spLocks noChangeArrowheads="1"/>
            </p:cNvSpPr>
            <p:nvPr/>
          </p:nvSpPr>
          <p:spPr bwMode="auto">
            <a:xfrm>
              <a:off x="3515" y="2817"/>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81" name="Rectangle 35"/>
            <p:cNvSpPr>
              <a:spLocks noChangeArrowheads="1"/>
            </p:cNvSpPr>
            <p:nvPr/>
          </p:nvSpPr>
          <p:spPr bwMode="auto">
            <a:xfrm>
              <a:off x="3515" y="3044"/>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82" name="Rectangle 36"/>
            <p:cNvSpPr>
              <a:spLocks noChangeArrowheads="1"/>
            </p:cNvSpPr>
            <p:nvPr/>
          </p:nvSpPr>
          <p:spPr bwMode="auto">
            <a:xfrm>
              <a:off x="3742" y="3044"/>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83" name="Rectangle 37"/>
            <p:cNvSpPr>
              <a:spLocks noChangeArrowheads="1"/>
            </p:cNvSpPr>
            <p:nvPr/>
          </p:nvSpPr>
          <p:spPr bwMode="auto">
            <a:xfrm>
              <a:off x="3742" y="2590"/>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84" name="Rectangle 38"/>
            <p:cNvSpPr>
              <a:spLocks noChangeArrowheads="1"/>
            </p:cNvSpPr>
            <p:nvPr/>
          </p:nvSpPr>
          <p:spPr bwMode="auto">
            <a:xfrm>
              <a:off x="3742" y="2817"/>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85" name="Rectangle 39"/>
            <p:cNvSpPr>
              <a:spLocks noChangeArrowheads="1"/>
            </p:cNvSpPr>
            <p:nvPr/>
          </p:nvSpPr>
          <p:spPr bwMode="auto">
            <a:xfrm>
              <a:off x="3969" y="2817"/>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86" name="Rectangle 40"/>
            <p:cNvSpPr>
              <a:spLocks noChangeArrowheads="1"/>
            </p:cNvSpPr>
            <p:nvPr/>
          </p:nvSpPr>
          <p:spPr bwMode="auto">
            <a:xfrm>
              <a:off x="3969" y="3044"/>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87" name="Rectangle 41"/>
            <p:cNvSpPr>
              <a:spLocks noChangeArrowheads="1"/>
            </p:cNvSpPr>
            <p:nvPr/>
          </p:nvSpPr>
          <p:spPr bwMode="auto">
            <a:xfrm>
              <a:off x="4195" y="2817"/>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88" name="Rectangle 42"/>
            <p:cNvSpPr>
              <a:spLocks noChangeArrowheads="1"/>
            </p:cNvSpPr>
            <p:nvPr/>
          </p:nvSpPr>
          <p:spPr bwMode="auto">
            <a:xfrm>
              <a:off x="4422" y="2817"/>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89" name="Rectangle 43"/>
            <p:cNvSpPr>
              <a:spLocks noChangeArrowheads="1"/>
            </p:cNvSpPr>
            <p:nvPr/>
          </p:nvSpPr>
          <p:spPr bwMode="auto">
            <a:xfrm>
              <a:off x="4649" y="2590"/>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90" name="Rectangle 44"/>
            <p:cNvSpPr>
              <a:spLocks noChangeArrowheads="1"/>
            </p:cNvSpPr>
            <p:nvPr/>
          </p:nvSpPr>
          <p:spPr bwMode="auto">
            <a:xfrm>
              <a:off x="4649" y="2364"/>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91" name="Rectangle 45"/>
            <p:cNvSpPr>
              <a:spLocks noChangeArrowheads="1"/>
            </p:cNvSpPr>
            <p:nvPr/>
          </p:nvSpPr>
          <p:spPr bwMode="auto">
            <a:xfrm>
              <a:off x="4649" y="2137"/>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92" name="Rectangle 46"/>
            <p:cNvSpPr>
              <a:spLocks noChangeArrowheads="1"/>
            </p:cNvSpPr>
            <p:nvPr/>
          </p:nvSpPr>
          <p:spPr bwMode="auto">
            <a:xfrm>
              <a:off x="4422" y="1910"/>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93" name="Rectangle 47"/>
            <p:cNvSpPr>
              <a:spLocks noChangeArrowheads="1"/>
            </p:cNvSpPr>
            <p:nvPr/>
          </p:nvSpPr>
          <p:spPr bwMode="auto">
            <a:xfrm>
              <a:off x="4195" y="1910"/>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94" name="Rectangle 48"/>
            <p:cNvSpPr>
              <a:spLocks noChangeArrowheads="1"/>
            </p:cNvSpPr>
            <p:nvPr/>
          </p:nvSpPr>
          <p:spPr bwMode="auto">
            <a:xfrm>
              <a:off x="3969" y="2137"/>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95" name="Rectangle 49"/>
            <p:cNvSpPr>
              <a:spLocks noChangeArrowheads="1"/>
            </p:cNvSpPr>
            <p:nvPr/>
          </p:nvSpPr>
          <p:spPr bwMode="auto">
            <a:xfrm>
              <a:off x="4649" y="1910"/>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96" name="Rectangle 50"/>
            <p:cNvSpPr>
              <a:spLocks noChangeArrowheads="1"/>
            </p:cNvSpPr>
            <p:nvPr/>
          </p:nvSpPr>
          <p:spPr bwMode="auto">
            <a:xfrm>
              <a:off x="4876" y="1910"/>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97" name="Rectangle 51"/>
            <p:cNvSpPr>
              <a:spLocks noChangeArrowheads="1"/>
            </p:cNvSpPr>
            <p:nvPr/>
          </p:nvSpPr>
          <p:spPr bwMode="auto">
            <a:xfrm>
              <a:off x="4876" y="2137"/>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98" name="Rectangle 52"/>
            <p:cNvSpPr>
              <a:spLocks noChangeArrowheads="1"/>
            </p:cNvSpPr>
            <p:nvPr/>
          </p:nvSpPr>
          <p:spPr bwMode="auto">
            <a:xfrm>
              <a:off x="4876" y="2364"/>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99" name="Rectangle 53"/>
            <p:cNvSpPr>
              <a:spLocks noChangeArrowheads="1"/>
            </p:cNvSpPr>
            <p:nvPr/>
          </p:nvSpPr>
          <p:spPr bwMode="auto">
            <a:xfrm>
              <a:off x="3969" y="2590"/>
              <a:ext cx="227" cy="227"/>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36900" name="Rectangle 54"/>
            <p:cNvSpPr>
              <a:spLocks noChangeArrowheads="1"/>
            </p:cNvSpPr>
            <p:nvPr/>
          </p:nvSpPr>
          <p:spPr bwMode="auto">
            <a:xfrm>
              <a:off x="3969" y="2364"/>
              <a:ext cx="227" cy="227"/>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36901" name="Rectangle 55"/>
            <p:cNvSpPr>
              <a:spLocks noChangeArrowheads="1"/>
            </p:cNvSpPr>
            <p:nvPr/>
          </p:nvSpPr>
          <p:spPr bwMode="auto">
            <a:xfrm>
              <a:off x="4422" y="2590"/>
              <a:ext cx="227" cy="227"/>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36902" name="Rectangle 56"/>
            <p:cNvSpPr>
              <a:spLocks noChangeArrowheads="1"/>
            </p:cNvSpPr>
            <p:nvPr/>
          </p:nvSpPr>
          <p:spPr bwMode="auto">
            <a:xfrm>
              <a:off x="4422" y="2364"/>
              <a:ext cx="227" cy="227"/>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36903" name="Rectangle 57"/>
            <p:cNvSpPr>
              <a:spLocks noChangeArrowheads="1"/>
            </p:cNvSpPr>
            <p:nvPr/>
          </p:nvSpPr>
          <p:spPr bwMode="auto">
            <a:xfrm>
              <a:off x="4195" y="2137"/>
              <a:ext cx="227" cy="227"/>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36904" name="Rectangle 58"/>
            <p:cNvSpPr>
              <a:spLocks noChangeArrowheads="1"/>
            </p:cNvSpPr>
            <p:nvPr/>
          </p:nvSpPr>
          <p:spPr bwMode="auto">
            <a:xfrm>
              <a:off x="4195" y="2590"/>
              <a:ext cx="227" cy="227"/>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36905" name="Rectangle 59"/>
            <p:cNvSpPr>
              <a:spLocks noChangeArrowheads="1"/>
            </p:cNvSpPr>
            <p:nvPr/>
          </p:nvSpPr>
          <p:spPr bwMode="auto">
            <a:xfrm>
              <a:off x="4422" y="2137"/>
              <a:ext cx="227" cy="227"/>
            </a:xfrm>
            <a:prstGeom prst="rect">
              <a:avLst/>
            </a:prstGeom>
            <a:solidFill>
              <a:srgbClr val="777777"/>
            </a:solidFill>
            <a:ln w="9525">
              <a:solidFill>
                <a:schemeClr val="tx1"/>
              </a:solidFill>
              <a:miter lim="800000"/>
              <a:headEnd/>
              <a:tailEnd/>
            </a:ln>
          </p:spPr>
          <p:txBody>
            <a:bodyPr wrap="none" anchor="ctr"/>
            <a:lstStyle/>
            <a:p>
              <a:endParaRPr lang="ja-JP" altLang="en-US"/>
            </a:p>
          </p:txBody>
        </p:sp>
        <p:sp>
          <p:nvSpPr>
            <p:cNvPr id="36906" name="Rectangle 60"/>
            <p:cNvSpPr>
              <a:spLocks noChangeArrowheads="1"/>
            </p:cNvSpPr>
            <p:nvPr/>
          </p:nvSpPr>
          <p:spPr bwMode="auto">
            <a:xfrm>
              <a:off x="4195" y="2364"/>
              <a:ext cx="227" cy="227"/>
            </a:xfrm>
            <a:prstGeom prst="rect">
              <a:avLst/>
            </a:prstGeom>
            <a:solidFill>
              <a:srgbClr val="292929"/>
            </a:solidFill>
            <a:ln w="9525">
              <a:solidFill>
                <a:schemeClr val="tx1"/>
              </a:solidFill>
              <a:miter lim="800000"/>
              <a:headEnd/>
              <a:tailEnd/>
            </a:ln>
          </p:spPr>
          <p:txBody>
            <a:bodyPr wrap="none" anchor="ctr"/>
            <a:lstStyle/>
            <a:p>
              <a:endParaRPr lang="ja-JP" altLang="en-US"/>
            </a:p>
          </p:txBody>
        </p:sp>
        <p:sp>
          <p:nvSpPr>
            <p:cNvPr id="36907" name="Rectangle 61"/>
            <p:cNvSpPr>
              <a:spLocks noChangeArrowheads="1"/>
            </p:cNvSpPr>
            <p:nvPr/>
          </p:nvSpPr>
          <p:spPr bwMode="auto">
            <a:xfrm>
              <a:off x="3742" y="2137"/>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908" name="Rectangle 62"/>
            <p:cNvSpPr>
              <a:spLocks noChangeArrowheads="1"/>
            </p:cNvSpPr>
            <p:nvPr/>
          </p:nvSpPr>
          <p:spPr bwMode="auto">
            <a:xfrm>
              <a:off x="4195" y="3044"/>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09" name="Rectangle 63"/>
            <p:cNvSpPr>
              <a:spLocks noChangeArrowheads="1"/>
            </p:cNvSpPr>
            <p:nvPr/>
          </p:nvSpPr>
          <p:spPr bwMode="auto">
            <a:xfrm>
              <a:off x="4422" y="3045"/>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0" name="Rectangle 64"/>
            <p:cNvSpPr>
              <a:spLocks noChangeArrowheads="1"/>
            </p:cNvSpPr>
            <p:nvPr/>
          </p:nvSpPr>
          <p:spPr bwMode="auto">
            <a:xfrm>
              <a:off x="4649" y="3045"/>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1" name="Rectangle 65"/>
            <p:cNvSpPr>
              <a:spLocks noChangeArrowheads="1"/>
            </p:cNvSpPr>
            <p:nvPr/>
          </p:nvSpPr>
          <p:spPr bwMode="auto">
            <a:xfrm>
              <a:off x="4876" y="3045"/>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2" name="Rectangle 66"/>
            <p:cNvSpPr>
              <a:spLocks noChangeArrowheads="1"/>
            </p:cNvSpPr>
            <p:nvPr/>
          </p:nvSpPr>
          <p:spPr bwMode="auto">
            <a:xfrm>
              <a:off x="4876" y="2818"/>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3" name="Rectangle 67"/>
            <p:cNvSpPr>
              <a:spLocks noChangeArrowheads="1"/>
            </p:cNvSpPr>
            <p:nvPr/>
          </p:nvSpPr>
          <p:spPr bwMode="auto">
            <a:xfrm>
              <a:off x="4876" y="2591"/>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4" name="Rectangle 68"/>
            <p:cNvSpPr>
              <a:spLocks noChangeArrowheads="1"/>
            </p:cNvSpPr>
            <p:nvPr/>
          </p:nvSpPr>
          <p:spPr bwMode="auto">
            <a:xfrm>
              <a:off x="4649" y="2818"/>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5" name="Rectangle 69"/>
            <p:cNvSpPr>
              <a:spLocks noChangeArrowheads="1"/>
            </p:cNvSpPr>
            <p:nvPr/>
          </p:nvSpPr>
          <p:spPr bwMode="auto">
            <a:xfrm>
              <a:off x="3969" y="1911"/>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6" name="Rectangle 70"/>
            <p:cNvSpPr>
              <a:spLocks noChangeArrowheads="1"/>
            </p:cNvSpPr>
            <p:nvPr/>
          </p:nvSpPr>
          <p:spPr bwMode="auto">
            <a:xfrm>
              <a:off x="3742" y="1911"/>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7" name="Rectangle 71"/>
            <p:cNvSpPr>
              <a:spLocks noChangeArrowheads="1"/>
            </p:cNvSpPr>
            <p:nvPr/>
          </p:nvSpPr>
          <p:spPr bwMode="auto">
            <a:xfrm>
              <a:off x="3515" y="2137"/>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8" name="Rectangle 72"/>
            <p:cNvSpPr>
              <a:spLocks noChangeArrowheads="1"/>
            </p:cNvSpPr>
            <p:nvPr/>
          </p:nvSpPr>
          <p:spPr bwMode="auto">
            <a:xfrm>
              <a:off x="3515" y="1911"/>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9" name="Rectangle 73"/>
            <p:cNvSpPr>
              <a:spLocks noChangeArrowheads="1"/>
            </p:cNvSpPr>
            <p:nvPr/>
          </p:nvSpPr>
          <p:spPr bwMode="auto">
            <a:xfrm>
              <a:off x="3969" y="1684"/>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20" name="Rectangle 74"/>
            <p:cNvSpPr>
              <a:spLocks noChangeArrowheads="1"/>
            </p:cNvSpPr>
            <p:nvPr/>
          </p:nvSpPr>
          <p:spPr bwMode="auto">
            <a:xfrm>
              <a:off x="3742" y="1684"/>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21" name="Rectangle 75"/>
            <p:cNvSpPr>
              <a:spLocks noChangeArrowheads="1"/>
            </p:cNvSpPr>
            <p:nvPr/>
          </p:nvSpPr>
          <p:spPr bwMode="auto">
            <a:xfrm>
              <a:off x="3515" y="1684"/>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22" name="Rectangle 76"/>
            <p:cNvSpPr>
              <a:spLocks noChangeArrowheads="1"/>
            </p:cNvSpPr>
            <p:nvPr/>
          </p:nvSpPr>
          <p:spPr bwMode="auto">
            <a:xfrm>
              <a:off x="4649" y="1684"/>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23" name="Rectangle 77"/>
            <p:cNvSpPr>
              <a:spLocks noChangeArrowheads="1"/>
            </p:cNvSpPr>
            <p:nvPr/>
          </p:nvSpPr>
          <p:spPr bwMode="auto">
            <a:xfrm>
              <a:off x="4422" y="1684"/>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24" name="Rectangle 78"/>
            <p:cNvSpPr>
              <a:spLocks noChangeArrowheads="1"/>
            </p:cNvSpPr>
            <p:nvPr/>
          </p:nvSpPr>
          <p:spPr bwMode="auto">
            <a:xfrm>
              <a:off x="4195" y="1684"/>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25" name="Rectangle 79"/>
            <p:cNvSpPr>
              <a:spLocks noChangeArrowheads="1"/>
            </p:cNvSpPr>
            <p:nvPr/>
          </p:nvSpPr>
          <p:spPr bwMode="auto">
            <a:xfrm>
              <a:off x="4876" y="1684"/>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grpSp>
    </p:spTree>
    <p:extLst>
      <p:ext uri="{BB962C8B-B14F-4D97-AF65-F5344CB8AC3E}">
        <p14:creationId xmlns:p14="http://schemas.microsoft.com/office/powerpoint/2010/main" val="1404169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05479"/>
                                        </p:tgtEl>
                                        <p:attrNameLst>
                                          <p:attrName>style.visibility</p:attrName>
                                        </p:attrNameLst>
                                      </p:cBhvr>
                                      <p:to>
                                        <p:strVal val="visible"/>
                                      </p:to>
                                    </p:set>
                                    <p:animEffect transition="in" filter="dissolve">
                                      <p:cBhvr>
                                        <p:cTn id="11" dur="500"/>
                                        <p:tgtEl>
                                          <p:spTgt spid="105479"/>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05499"/>
                                        </p:tgtEl>
                                        <p:attrNameLst>
                                          <p:attrName>style.visibility</p:attrName>
                                        </p:attrNameLst>
                                      </p:cBhvr>
                                      <p:to>
                                        <p:strVal val="visible"/>
                                      </p:to>
                                    </p:set>
                                    <p:animEffect transition="in" filter="dissolve">
                                      <p:cBhvr>
                                        <p:cTn id="20" dur="500"/>
                                        <p:tgtEl>
                                          <p:spTgt spid="1054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9" grpId="0" animBg="1"/>
      <p:bldP spid="10549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rot="5400000">
            <a:off x="3440112" y="4589463"/>
            <a:ext cx="3529013" cy="503238"/>
          </a:xfrm>
          <a:prstGeom prst="rect">
            <a:avLst/>
          </a:prstGeom>
          <a:solidFill>
            <a:schemeClr val="accent1"/>
          </a:solidFill>
          <a:ln w="19050">
            <a:solidFill>
              <a:schemeClr val="tx1"/>
            </a:solidFill>
            <a:miter lim="800000"/>
            <a:headEnd/>
            <a:tailEnd/>
          </a:ln>
        </p:spPr>
        <p:txBody>
          <a:bodyPr wrap="none" anchor="ctr"/>
          <a:lstStyle/>
          <a:p>
            <a:endParaRPr lang="ja-JP" altLang="en-US"/>
          </a:p>
        </p:txBody>
      </p:sp>
      <p:sp>
        <p:nvSpPr>
          <p:cNvPr id="37891" name="Rectangle 3"/>
          <p:cNvSpPr>
            <a:spLocks noGrp="1" noChangeArrowheads="1"/>
          </p:cNvSpPr>
          <p:nvPr>
            <p:ph type="title"/>
          </p:nvPr>
        </p:nvSpPr>
        <p:spPr/>
        <p:txBody>
          <a:bodyPr>
            <a:normAutofit/>
          </a:bodyPr>
          <a:lstStyle/>
          <a:p>
            <a:pPr eaLnBrk="1" hangingPunct="1"/>
            <a:r>
              <a:rPr lang="ja-JP" altLang="en-US" dirty="0"/>
              <a:t>画素／ピクセル　（</a:t>
            </a:r>
            <a:r>
              <a:rPr lang="en-US" altLang="ja-JP" dirty="0"/>
              <a:t>Pixel</a:t>
            </a:r>
            <a:r>
              <a:rPr lang="ja-JP" altLang="en-US" dirty="0"/>
              <a:t>）</a:t>
            </a:r>
          </a:p>
        </p:txBody>
      </p:sp>
      <p:sp>
        <p:nvSpPr>
          <p:cNvPr id="37892" name="Rectangle 4"/>
          <p:cNvSpPr>
            <a:spLocks noGrp="1" noChangeArrowheads="1"/>
          </p:cNvSpPr>
          <p:nvPr>
            <p:ph sz="quarter" idx="1"/>
          </p:nvPr>
        </p:nvSpPr>
        <p:spPr>
          <a:xfrm>
            <a:off x="1035050" y="1536700"/>
            <a:ext cx="7727950" cy="4114800"/>
          </a:xfrm>
        </p:spPr>
        <p:txBody>
          <a:bodyPr/>
          <a:lstStyle/>
          <a:p>
            <a:pPr eaLnBrk="1" hangingPunct="1"/>
            <a:r>
              <a:rPr lang="en-US" altLang="ja-JP"/>
              <a:t>2-D</a:t>
            </a:r>
            <a:r>
              <a:rPr lang="ja-JP" altLang="en-US"/>
              <a:t>デジタル画像の単位</a:t>
            </a:r>
          </a:p>
          <a:p>
            <a:pPr eaLnBrk="1" hangingPunct="1"/>
            <a:r>
              <a:rPr lang="ja-JP" altLang="en-US"/>
              <a:t>空間分割</a:t>
            </a:r>
          </a:p>
        </p:txBody>
      </p:sp>
      <p:sp>
        <p:nvSpPr>
          <p:cNvPr id="37893" name="Rectangle 5"/>
          <p:cNvSpPr>
            <a:spLocks noChangeArrowheads="1"/>
          </p:cNvSpPr>
          <p:nvPr/>
        </p:nvSpPr>
        <p:spPr bwMode="auto">
          <a:xfrm>
            <a:off x="2935288" y="3076575"/>
            <a:ext cx="3527425" cy="503238"/>
          </a:xfrm>
          <a:prstGeom prst="rect">
            <a:avLst/>
          </a:prstGeom>
          <a:noFill/>
          <a:ln w="19050">
            <a:solidFill>
              <a:schemeClr val="tx1"/>
            </a:solidFill>
            <a:miter lim="800000"/>
            <a:headEnd/>
            <a:tailEnd/>
          </a:ln>
        </p:spPr>
        <p:txBody>
          <a:bodyPr wrap="none" anchor="ctr"/>
          <a:lstStyle/>
          <a:p>
            <a:endParaRPr lang="ja-JP" altLang="en-US"/>
          </a:p>
        </p:txBody>
      </p:sp>
      <p:sp>
        <p:nvSpPr>
          <p:cNvPr id="37894" name="Rectangle 6"/>
          <p:cNvSpPr>
            <a:spLocks noChangeArrowheads="1"/>
          </p:cNvSpPr>
          <p:nvPr/>
        </p:nvSpPr>
        <p:spPr bwMode="auto">
          <a:xfrm>
            <a:off x="2935288" y="3579813"/>
            <a:ext cx="3527425" cy="503237"/>
          </a:xfrm>
          <a:prstGeom prst="rect">
            <a:avLst/>
          </a:prstGeom>
          <a:noFill/>
          <a:ln w="19050">
            <a:solidFill>
              <a:schemeClr val="tx1"/>
            </a:solidFill>
            <a:miter lim="800000"/>
            <a:headEnd/>
            <a:tailEnd/>
          </a:ln>
        </p:spPr>
        <p:txBody>
          <a:bodyPr wrap="none" anchor="ctr"/>
          <a:lstStyle/>
          <a:p>
            <a:endParaRPr lang="ja-JP" altLang="en-US"/>
          </a:p>
        </p:txBody>
      </p:sp>
      <p:sp>
        <p:nvSpPr>
          <p:cNvPr id="37895" name="Rectangle 7"/>
          <p:cNvSpPr>
            <a:spLocks noChangeArrowheads="1"/>
          </p:cNvSpPr>
          <p:nvPr/>
        </p:nvSpPr>
        <p:spPr bwMode="auto">
          <a:xfrm>
            <a:off x="2935288" y="4084638"/>
            <a:ext cx="3527425" cy="503237"/>
          </a:xfrm>
          <a:prstGeom prst="rect">
            <a:avLst/>
          </a:prstGeom>
          <a:noFill/>
          <a:ln w="19050">
            <a:solidFill>
              <a:schemeClr val="tx1"/>
            </a:solidFill>
            <a:miter lim="800000"/>
            <a:headEnd/>
            <a:tailEnd/>
          </a:ln>
        </p:spPr>
        <p:txBody>
          <a:bodyPr wrap="none" anchor="ctr"/>
          <a:lstStyle/>
          <a:p>
            <a:endParaRPr lang="ja-JP" altLang="en-US"/>
          </a:p>
        </p:txBody>
      </p:sp>
      <p:sp>
        <p:nvSpPr>
          <p:cNvPr id="37896" name="Rectangle 8"/>
          <p:cNvSpPr>
            <a:spLocks noChangeArrowheads="1"/>
          </p:cNvSpPr>
          <p:nvPr/>
        </p:nvSpPr>
        <p:spPr bwMode="auto">
          <a:xfrm>
            <a:off x="2935288" y="4589463"/>
            <a:ext cx="3527425" cy="503237"/>
          </a:xfrm>
          <a:prstGeom prst="rect">
            <a:avLst/>
          </a:prstGeom>
          <a:noFill/>
          <a:ln w="19050">
            <a:solidFill>
              <a:schemeClr val="tx1"/>
            </a:solidFill>
            <a:miter lim="800000"/>
            <a:headEnd/>
            <a:tailEnd/>
          </a:ln>
        </p:spPr>
        <p:txBody>
          <a:bodyPr wrap="none" anchor="ctr"/>
          <a:lstStyle/>
          <a:p>
            <a:endParaRPr lang="ja-JP" altLang="en-US"/>
          </a:p>
        </p:txBody>
      </p:sp>
      <p:sp>
        <p:nvSpPr>
          <p:cNvPr id="37897" name="Rectangle 9"/>
          <p:cNvSpPr>
            <a:spLocks noChangeArrowheads="1"/>
          </p:cNvSpPr>
          <p:nvPr/>
        </p:nvSpPr>
        <p:spPr bwMode="auto">
          <a:xfrm>
            <a:off x="2935288" y="5092700"/>
            <a:ext cx="3527425" cy="503238"/>
          </a:xfrm>
          <a:prstGeom prst="rect">
            <a:avLst/>
          </a:prstGeom>
          <a:noFill/>
          <a:ln w="19050">
            <a:solidFill>
              <a:schemeClr val="tx1"/>
            </a:solidFill>
            <a:miter lim="800000"/>
            <a:headEnd/>
            <a:tailEnd/>
          </a:ln>
        </p:spPr>
        <p:txBody>
          <a:bodyPr wrap="none" anchor="ctr"/>
          <a:lstStyle/>
          <a:p>
            <a:endParaRPr lang="ja-JP" altLang="en-US"/>
          </a:p>
        </p:txBody>
      </p:sp>
      <p:sp>
        <p:nvSpPr>
          <p:cNvPr id="37898" name="Rectangle 10"/>
          <p:cNvSpPr>
            <a:spLocks noChangeArrowheads="1"/>
          </p:cNvSpPr>
          <p:nvPr/>
        </p:nvSpPr>
        <p:spPr bwMode="auto">
          <a:xfrm>
            <a:off x="2935288" y="5597525"/>
            <a:ext cx="3527425" cy="503238"/>
          </a:xfrm>
          <a:prstGeom prst="rect">
            <a:avLst/>
          </a:prstGeom>
          <a:solidFill>
            <a:schemeClr val="accent1"/>
          </a:solidFill>
          <a:ln w="19050">
            <a:solidFill>
              <a:schemeClr val="tx1"/>
            </a:solidFill>
            <a:miter lim="800000"/>
            <a:headEnd/>
            <a:tailEnd/>
          </a:ln>
        </p:spPr>
        <p:txBody>
          <a:bodyPr wrap="none" anchor="ctr"/>
          <a:lstStyle/>
          <a:p>
            <a:endParaRPr lang="ja-JP" altLang="en-US"/>
          </a:p>
        </p:txBody>
      </p:sp>
      <p:sp>
        <p:nvSpPr>
          <p:cNvPr id="37899" name="Rectangle 11"/>
          <p:cNvSpPr>
            <a:spLocks noChangeArrowheads="1"/>
          </p:cNvSpPr>
          <p:nvPr/>
        </p:nvSpPr>
        <p:spPr bwMode="auto">
          <a:xfrm>
            <a:off x="2935288" y="6102350"/>
            <a:ext cx="3527425" cy="503238"/>
          </a:xfrm>
          <a:prstGeom prst="rect">
            <a:avLst/>
          </a:prstGeom>
          <a:noFill/>
          <a:ln w="19050">
            <a:solidFill>
              <a:schemeClr val="tx1"/>
            </a:solidFill>
            <a:miter lim="800000"/>
            <a:headEnd/>
            <a:tailEnd/>
          </a:ln>
        </p:spPr>
        <p:txBody>
          <a:bodyPr wrap="none" anchor="ctr"/>
          <a:lstStyle/>
          <a:p>
            <a:endParaRPr lang="ja-JP" altLang="en-US"/>
          </a:p>
        </p:txBody>
      </p:sp>
      <p:sp>
        <p:nvSpPr>
          <p:cNvPr id="37900" name="Rectangle 12"/>
          <p:cNvSpPr>
            <a:spLocks noChangeArrowheads="1"/>
          </p:cNvSpPr>
          <p:nvPr/>
        </p:nvSpPr>
        <p:spPr bwMode="auto">
          <a:xfrm rot="5400000">
            <a:off x="4448175" y="4589463"/>
            <a:ext cx="3529013" cy="503237"/>
          </a:xfrm>
          <a:prstGeom prst="rect">
            <a:avLst/>
          </a:prstGeom>
          <a:noFill/>
          <a:ln w="19050">
            <a:solidFill>
              <a:schemeClr val="tx1"/>
            </a:solidFill>
            <a:miter lim="800000"/>
            <a:headEnd/>
            <a:tailEnd/>
          </a:ln>
        </p:spPr>
        <p:txBody>
          <a:bodyPr wrap="none" anchor="ctr"/>
          <a:lstStyle/>
          <a:p>
            <a:endParaRPr lang="ja-JP" altLang="en-US"/>
          </a:p>
        </p:txBody>
      </p:sp>
      <p:sp>
        <p:nvSpPr>
          <p:cNvPr id="37901" name="Rectangle 13"/>
          <p:cNvSpPr>
            <a:spLocks noChangeArrowheads="1"/>
          </p:cNvSpPr>
          <p:nvPr/>
        </p:nvSpPr>
        <p:spPr bwMode="auto">
          <a:xfrm rot="5400000">
            <a:off x="3944937" y="4589463"/>
            <a:ext cx="3529013" cy="503238"/>
          </a:xfrm>
          <a:prstGeom prst="rect">
            <a:avLst/>
          </a:prstGeom>
          <a:noFill/>
          <a:ln w="19050">
            <a:solidFill>
              <a:schemeClr val="tx1"/>
            </a:solidFill>
            <a:miter lim="800000"/>
            <a:headEnd/>
            <a:tailEnd/>
          </a:ln>
        </p:spPr>
        <p:txBody>
          <a:bodyPr wrap="none" anchor="ctr"/>
          <a:lstStyle/>
          <a:p>
            <a:endParaRPr lang="ja-JP" altLang="en-US"/>
          </a:p>
        </p:txBody>
      </p:sp>
      <p:sp>
        <p:nvSpPr>
          <p:cNvPr id="37902" name="Rectangle 14"/>
          <p:cNvSpPr>
            <a:spLocks noChangeArrowheads="1"/>
          </p:cNvSpPr>
          <p:nvPr/>
        </p:nvSpPr>
        <p:spPr bwMode="auto">
          <a:xfrm rot="5400000">
            <a:off x="2935287" y="4589463"/>
            <a:ext cx="3529013" cy="503238"/>
          </a:xfrm>
          <a:prstGeom prst="rect">
            <a:avLst/>
          </a:prstGeom>
          <a:noFill/>
          <a:ln w="19050">
            <a:solidFill>
              <a:schemeClr val="tx1"/>
            </a:solidFill>
            <a:miter lim="800000"/>
            <a:headEnd/>
            <a:tailEnd/>
          </a:ln>
        </p:spPr>
        <p:txBody>
          <a:bodyPr wrap="none" anchor="ctr"/>
          <a:lstStyle/>
          <a:p>
            <a:endParaRPr lang="ja-JP" altLang="en-US"/>
          </a:p>
        </p:txBody>
      </p:sp>
      <p:sp>
        <p:nvSpPr>
          <p:cNvPr id="37903" name="Rectangle 15"/>
          <p:cNvSpPr>
            <a:spLocks noChangeArrowheads="1"/>
          </p:cNvSpPr>
          <p:nvPr/>
        </p:nvSpPr>
        <p:spPr bwMode="auto">
          <a:xfrm rot="5400000">
            <a:off x="2432050" y="4589463"/>
            <a:ext cx="3529013" cy="503237"/>
          </a:xfrm>
          <a:prstGeom prst="rect">
            <a:avLst/>
          </a:prstGeom>
          <a:noFill/>
          <a:ln w="19050">
            <a:solidFill>
              <a:schemeClr val="tx1"/>
            </a:solidFill>
            <a:miter lim="800000"/>
            <a:headEnd/>
            <a:tailEnd/>
          </a:ln>
        </p:spPr>
        <p:txBody>
          <a:bodyPr wrap="none" anchor="ctr"/>
          <a:lstStyle/>
          <a:p>
            <a:endParaRPr lang="ja-JP" altLang="en-US"/>
          </a:p>
        </p:txBody>
      </p:sp>
      <p:sp>
        <p:nvSpPr>
          <p:cNvPr id="37904" name="Rectangle 16"/>
          <p:cNvSpPr>
            <a:spLocks noChangeArrowheads="1"/>
          </p:cNvSpPr>
          <p:nvPr/>
        </p:nvSpPr>
        <p:spPr bwMode="auto">
          <a:xfrm rot="5400000">
            <a:off x="1927225" y="4589463"/>
            <a:ext cx="3529013" cy="503237"/>
          </a:xfrm>
          <a:prstGeom prst="rect">
            <a:avLst/>
          </a:prstGeom>
          <a:noFill/>
          <a:ln w="19050">
            <a:solidFill>
              <a:schemeClr val="tx1"/>
            </a:solidFill>
            <a:miter lim="800000"/>
            <a:headEnd/>
            <a:tailEnd/>
          </a:ln>
        </p:spPr>
        <p:txBody>
          <a:bodyPr wrap="none" anchor="ctr"/>
          <a:lstStyle/>
          <a:p>
            <a:endParaRPr lang="ja-JP" altLang="en-US"/>
          </a:p>
        </p:txBody>
      </p:sp>
      <p:sp>
        <p:nvSpPr>
          <p:cNvPr id="37905" name="Rectangle 17"/>
          <p:cNvSpPr>
            <a:spLocks noChangeArrowheads="1"/>
          </p:cNvSpPr>
          <p:nvPr/>
        </p:nvSpPr>
        <p:spPr bwMode="auto">
          <a:xfrm rot="5400000">
            <a:off x="1422400" y="4589463"/>
            <a:ext cx="3529013" cy="503237"/>
          </a:xfrm>
          <a:prstGeom prst="rect">
            <a:avLst/>
          </a:prstGeom>
          <a:noFill/>
          <a:ln w="19050">
            <a:solidFill>
              <a:schemeClr val="tx1"/>
            </a:solidFill>
            <a:miter lim="800000"/>
            <a:headEnd/>
            <a:tailEnd/>
          </a:ln>
        </p:spPr>
        <p:txBody>
          <a:bodyPr wrap="none" anchor="ctr"/>
          <a:lstStyle/>
          <a:p>
            <a:endParaRPr lang="ja-JP" altLang="en-US"/>
          </a:p>
        </p:txBody>
      </p:sp>
      <p:sp>
        <p:nvSpPr>
          <p:cNvPr id="37906" name="Text Box 18"/>
          <p:cNvSpPr txBox="1">
            <a:spLocks noChangeArrowheads="1"/>
          </p:cNvSpPr>
          <p:nvPr/>
        </p:nvSpPr>
        <p:spPr bwMode="auto">
          <a:xfrm>
            <a:off x="3006725" y="2717800"/>
            <a:ext cx="311150" cy="366713"/>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37907" name="Text Box 19"/>
          <p:cNvSpPr txBox="1">
            <a:spLocks noChangeArrowheads="1"/>
          </p:cNvSpPr>
          <p:nvPr/>
        </p:nvSpPr>
        <p:spPr bwMode="auto">
          <a:xfrm>
            <a:off x="3511550" y="2717800"/>
            <a:ext cx="311150" cy="366713"/>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37908" name="Text Box 20"/>
          <p:cNvSpPr txBox="1">
            <a:spLocks noChangeArrowheads="1"/>
          </p:cNvSpPr>
          <p:nvPr/>
        </p:nvSpPr>
        <p:spPr bwMode="auto">
          <a:xfrm>
            <a:off x="5959475" y="2717800"/>
            <a:ext cx="552450" cy="366713"/>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N-1</a:t>
            </a:r>
          </a:p>
        </p:txBody>
      </p:sp>
      <p:sp>
        <p:nvSpPr>
          <p:cNvPr id="37909" name="Text Box 21"/>
          <p:cNvSpPr txBox="1">
            <a:spLocks noChangeArrowheads="1"/>
          </p:cNvSpPr>
          <p:nvPr/>
        </p:nvSpPr>
        <p:spPr bwMode="auto">
          <a:xfrm>
            <a:off x="2574925" y="3149600"/>
            <a:ext cx="311150" cy="366713"/>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37910" name="Text Box 22"/>
          <p:cNvSpPr txBox="1">
            <a:spLocks noChangeArrowheads="1"/>
          </p:cNvSpPr>
          <p:nvPr/>
        </p:nvSpPr>
        <p:spPr bwMode="auto">
          <a:xfrm>
            <a:off x="2574925" y="3652838"/>
            <a:ext cx="311150" cy="366712"/>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37911" name="Text Box 23"/>
          <p:cNvSpPr txBox="1">
            <a:spLocks noChangeArrowheads="1"/>
          </p:cNvSpPr>
          <p:nvPr/>
        </p:nvSpPr>
        <p:spPr bwMode="auto">
          <a:xfrm>
            <a:off x="2286000" y="6173788"/>
            <a:ext cx="577850" cy="366712"/>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M-1</a:t>
            </a:r>
          </a:p>
        </p:txBody>
      </p:sp>
      <p:sp>
        <p:nvSpPr>
          <p:cNvPr id="37912" name="Text Box 24"/>
          <p:cNvSpPr txBox="1">
            <a:spLocks noChangeArrowheads="1"/>
          </p:cNvSpPr>
          <p:nvPr/>
        </p:nvSpPr>
        <p:spPr bwMode="auto">
          <a:xfrm>
            <a:off x="4303713" y="2501900"/>
            <a:ext cx="1035050" cy="366713"/>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columns</a:t>
            </a:r>
          </a:p>
        </p:txBody>
      </p:sp>
      <p:sp>
        <p:nvSpPr>
          <p:cNvPr id="37913" name="Text Box 25"/>
          <p:cNvSpPr txBox="1">
            <a:spLocks noChangeArrowheads="1"/>
          </p:cNvSpPr>
          <p:nvPr/>
        </p:nvSpPr>
        <p:spPr bwMode="auto">
          <a:xfrm>
            <a:off x="2051050" y="4733925"/>
            <a:ext cx="666750" cy="366713"/>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rows</a:t>
            </a:r>
          </a:p>
        </p:txBody>
      </p:sp>
      <p:sp>
        <p:nvSpPr>
          <p:cNvPr id="37914" name="Text Box 26"/>
          <p:cNvSpPr txBox="1">
            <a:spLocks noChangeArrowheads="1"/>
          </p:cNvSpPr>
          <p:nvPr/>
        </p:nvSpPr>
        <p:spPr bwMode="auto">
          <a:xfrm>
            <a:off x="6804025" y="5813425"/>
            <a:ext cx="1504950" cy="641350"/>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Digital image</a:t>
            </a:r>
          </a:p>
          <a:p>
            <a:pPr eaLnBrk="1" hangingPunct="1"/>
            <a:r>
              <a:rPr lang="en-US" altLang="ja-JP" sz="1800">
                <a:latin typeface="Arial" pitchFamily="34" charset="0"/>
              </a:rPr>
              <a:t>M x N pixels</a:t>
            </a:r>
          </a:p>
        </p:txBody>
      </p:sp>
      <p:sp>
        <p:nvSpPr>
          <p:cNvPr id="37915" name="Text Box 27"/>
          <p:cNvSpPr txBox="1">
            <a:spLocks noChangeArrowheads="1"/>
          </p:cNvSpPr>
          <p:nvPr/>
        </p:nvSpPr>
        <p:spPr bwMode="auto">
          <a:xfrm>
            <a:off x="5076825" y="2782888"/>
            <a:ext cx="311150" cy="366712"/>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n</a:t>
            </a:r>
          </a:p>
        </p:txBody>
      </p:sp>
      <p:sp>
        <p:nvSpPr>
          <p:cNvPr id="37916" name="Text Box 28"/>
          <p:cNvSpPr txBox="1">
            <a:spLocks noChangeArrowheads="1"/>
          </p:cNvSpPr>
          <p:nvPr/>
        </p:nvSpPr>
        <p:spPr bwMode="auto">
          <a:xfrm>
            <a:off x="2627313" y="5670550"/>
            <a:ext cx="374650" cy="366713"/>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m</a:t>
            </a:r>
          </a:p>
        </p:txBody>
      </p:sp>
      <p:sp>
        <p:nvSpPr>
          <p:cNvPr id="37917" name="Line 29"/>
          <p:cNvSpPr>
            <a:spLocks noChangeShapeType="1"/>
          </p:cNvSpPr>
          <p:nvPr/>
        </p:nvSpPr>
        <p:spPr bwMode="auto">
          <a:xfrm>
            <a:off x="2916238" y="3078163"/>
            <a:ext cx="3816350" cy="0"/>
          </a:xfrm>
          <a:prstGeom prst="line">
            <a:avLst/>
          </a:prstGeom>
          <a:noFill/>
          <a:ln w="38100">
            <a:solidFill>
              <a:schemeClr val="tx1"/>
            </a:solidFill>
            <a:round/>
            <a:headEnd/>
            <a:tailEnd type="triangle" w="med" len="med"/>
          </a:ln>
        </p:spPr>
        <p:txBody>
          <a:bodyPr/>
          <a:lstStyle/>
          <a:p>
            <a:endParaRPr lang="ja-JP" altLang="en-US"/>
          </a:p>
        </p:txBody>
      </p:sp>
      <p:sp>
        <p:nvSpPr>
          <p:cNvPr id="37918" name="Line 30"/>
          <p:cNvSpPr>
            <a:spLocks noChangeShapeType="1"/>
          </p:cNvSpPr>
          <p:nvPr/>
        </p:nvSpPr>
        <p:spPr bwMode="auto">
          <a:xfrm rot="5400000">
            <a:off x="1115219" y="4914107"/>
            <a:ext cx="3671887" cy="0"/>
          </a:xfrm>
          <a:prstGeom prst="line">
            <a:avLst/>
          </a:prstGeom>
          <a:noFill/>
          <a:ln w="38100">
            <a:solidFill>
              <a:schemeClr val="tx1"/>
            </a:solidFill>
            <a:round/>
            <a:headEnd/>
            <a:tailEnd type="triangle" w="med" len="med"/>
          </a:ln>
        </p:spPr>
        <p:txBody>
          <a:bodyPr/>
          <a:lstStyle/>
          <a:p>
            <a:endParaRPr lang="ja-JP" altLang="en-US"/>
          </a:p>
        </p:txBody>
      </p:sp>
    </p:spTree>
    <p:extLst>
      <p:ext uri="{BB962C8B-B14F-4D97-AF65-F5344CB8AC3E}">
        <p14:creationId xmlns:p14="http://schemas.microsoft.com/office/powerpoint/2010/main" val="23213013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normAutofit/>
          </a:bodyPr>
          <a:lstStyle/>
          <a:p>
            <a:pPr eaLnBrk="1" hangingPunct="1"/>
            <a:r>
              <a:rPr lang="ja-JP" altLang="en-US" dirty="0"/>
              <a:t>空間的標本化（解像度）</a:t>
            </a:r>
          </a:p>
        </p:txBody>
      </p:sp>
      <p:pic>
        <p:nvPicPr>
          <p:cNvPr id="38915" name="Picture 4"/>
          <p:cNvPicPr>
            <a:picLocks noChangeAspect="1" noChangeArrowheads="1"/>
          </p:cNvPicPr>
          <p:nvPr/>
        </p:nvPicPr>
        <p:blipFill>
          <a:blip r:embed="rId2" cstate="print"/>
          <a:srcRect/>
          <a:stretch>
            <a:fillRect/>
          </a:stretch>
        </p:blipFill>
        <p:spPr bwMode="auto">
          <a:xfrm>
            <a:off x="4716463" y="4151313"/>
            <a:ext cx="3048000" cy="2286000"/>
          </a:xfrm>
          <a:prstGeom prst="rect">
            <a:avLst/>
          </a:prstGeom>
          <a:noFill/>
          <a:ln w="9525">
            <a:noFill/>
            <a:miter lim="800000"/>
            <a:headEnd/>
            <a:tailEnd/>
          </a:ln>
        </p:spPr>
      </p:pic>
      <p:pic>
        <p:nvPicPr>
          <p:cNvPr id="38916" name="Picture 5"/>
          <p:cNvPicPr>
            <a:picLocks noChangeAspect="1" noChangeArrowheads="1"/>
          </p:cNvPicPr>
          <p:nvPr/>
        </p:nvPicPr>
        <p:blipFill>
          <a:blip r:embed="rId3" cstate="print"/>
          <a:srcRect/>
          <a:stretch>
            <a:fillRect/>
          </a:stretch>
        </p:blipFill>
        <p:spPr bwMode="auto">
          <a:xfrm>
            <a:off x="4572000" y="1828800"/>
            <a:ext cx="1219200" cy="914400"/>
          </a:xfrm>
          <a:prstGeom prst="rect">
            <a:avLst/>
          </a:prstGeom>
          <a:noFill/>
          <a:ln w="9525">
            <a:noFill/>
            <a:miter lim="800000"/>
            <a:headEnd/>
            <a:tailEnd/>
          </a:ln>
        </p:spPr>
      </p:pic>
      <p:pic>
        <p:nvPicPr>
          <p:cNvPr id="38917" name="Picture 6"/>
          <p:cNvPicPr>
            <a:picLocks noChangeAspect="1" noChangeArrowheads="1"/>
          </p:cNvPicPr>
          <p:nvPr/>
        </p:nvPicPr>
        <p:blipFill>
          <a:blip r:embed="rId4" cstate="print"/>
          <a:srcRect/>
          <a:stretch>
            <a:fillRect/>
          </a:stretch>
        </p:blipFill>
        <p:spPr bwMode="auto">
          <a:xfrm>
            <a:off x="430213" y="4151313"/>
            <a:ext cx="1703387" cy="1277540"/>
          </a:xfrm>
          <a:prstGeom prst="rect">
            <a:avLst/>
          </a:prstGeom>
          <a:noFill/>
          <a:ln w="9525">
            <a:noFill/>
            <a:miter lim="800000"/>
            <a:headEnd/>
            <a:tailEnd/>
          </a:ln>
        </p:spPr>
      </p:pic>
      <p:pic>
        <p:nvPicPr>
          <p:cNvPr id="38918" name="Picture 7"/>
          <p:cNvPicPr>
            <a:picLocks noChangeAspect="1" noChangeArrowheads="1"/>
          </p:cNvPicPr>
          <p:nvPr/>
        </p:nvPicPr>
        <p:blipFill>
          <a:blip r:embed="rId5" cstate="print"/>
          <a:srcRect/>
          <a:stretch>
            <a:fillRect/>
          </a:stretch>
        </p:blipFill>
        <p:spPr bwMode="auto">
          <a:xfrm>
            <a:off x="430213" y="1846263"/>
            <a:ext cx="788987" cy="591740"/>
          </a:xfrm>
          <a:prstGeom prst="rect">
            <a:avLst/>
          </a:prstGeom>
          <a:noFill/>
          <a:ln w="9525">
            <a:noFill/>
            <a:miter lim="800000"/>
            <a:headEnd/>
            <a:tailEnd/>
          </a:ln>
        </p:spPr>
      </p:pic>
      <p:sp>
        <p:nvSpPr>
          <p:cNvPr id="38919" name="Text Box 8"/>
          <p:cNvSpPr txBox="1">
            <a:spLocks noChangeArrowheads="1"/>
          </p:cNvSpPr>
          <p:nvPr/>
        </p:nvSpPr>
        <p:spPr bwMode="auto">
          <a:xfrm>
            <a:off x="7740650" y="5722938"/>
            <a:ext cx="1187450" cy="641350"/>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320 x 240</a:t>
            </a:r>
          </a:p>
          <a:p>
            <a:pPr eaLnBrk="1" hangingPunct="1"/>
            <a:r>
              <a:rPr lang="en-US" altLang="ja-JP" sz="1800">
                <a:latin typeface="Arial" pitchFamily="34" charset="0"/>
              </a:rPr>
              <a:t>pixels</a:t>
            </a:r>
          </a:p>
        </p:txBody>
      </p:sp>
      <p:sp>
        <p:nvSpPr>
          <p:cNvPr id="38920" name="Text Box 9"/>
          <p:cNvSpPr txBox="1">
            <a:spLocks noChangeArrowheads="1"/>
          </p:cNvSpPr>
          <p:nvPr/>
        </p:nvSpPr>
        <p:spPr bwMode="auto">
          <a:xfrm>
            <a:off x="3455988" y="5722938"/>
            <a:ext cx="1187450" cy="641350"/>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160 x 120</a:t>
            </a:r>
          </a:p>
          <a:p>
            <a:pPr eaLnBrk="1" hangingPunct="1"/>
            <a:r>
              <a:rPr lang="en-US" altLang="ja-JP" sz="1800">
                <a:latin typeface="Arial" pitchFamily="34" charset="0"/>
              </a:rPr>
              <a:t>pixels</a:t>
            </a:r>
          </a:p>
        </p:txBody>
      </p:sp>
      <p:sp>
        <p:nvSpPr>
          <p:cNvPr id="38921" name="Text Box 10"/>
          <p:cNvSpPr txBox="1">
            <a:spLocks noChangeArrowheads="1"/>
          </p:cNvSpPr>
          <p:nvPr/>
        </p:nvSpPr>
        <p:spPr bwMode="auto">
          <a:xfrm>
            <a:off x="7740650" y="3411538"/>
            <a:ext cx="933450" cy="641350"/>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80 x 60</a:t>
            </a:r>
          </a:p>
          <a:p>
            <a:pPr eaLnBrk="1" hangingPunct="1"/>
            <a:r>
              <a:rPr lang="en-US" altLang="ja-JP" sz="1800">
                <a:latin typeface="Arial" pitchFamily="34" charset="0"/>
              </a:rPr>
              <a:t>pixels</a:t>
            </a:r>
          </a:p>
        </p:txBody>
      </p:sp>
      <p:sp>
        <p:nvSpPr>
          <p:cNvPr id="38922" name="Text Box 11"/>
          <p:cNvSpPr txBox="1">
            <a:spLocks noChangeArrowheads="1"/>
          </p:cNvSpPr>
          <p:nvPr/>
        </p:nvSpPr>
        <p:spPr bwMode="auto">
          <a:xfrm>
            <a:off x="3455988" y="3411538"/>
            <a:ext cx="933450" cy="641350"/>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40 x 30</a:t>
            </a:r>
          </a:p>
          <a:p>
            <a:pPr eaLnBrk="1" hangingPunct="1"/>
            <a:r>
              <a:rPr lang="en-US" altLang="ja-JP" sz="1800">
                <a:latin typeface="Arial" pitchFamily="34" charset="0"/>
              </a:rPr>
              <a:t>pixels</a:t>
            </a:r>
          </a:p>
        </p:txBody>
      </p:sp>
    </p:spTree>
    <p:extLst>
      <p:ext uri="{BB962C8B-B14F-4D97-AF65-F5344CB8AC3E}">
        <p14:creationId xmlns:p14="http://schemas.microsoft.com/office/powerpoint/2010/main" val="26029344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normAutofit/>
          </a:bodyPr>
          <a:lstStyle/>
          <a:p>
            <a:pPr eaLnBrk="1" hangingPunct="1"/>
            <a:r>
              <a:rPr lang="ja-JP" altLang="en-US" dirty="0"/>
              <a:t>量子化</a:t>
            </a:r>
          </a:p>
        </p:txBody>
      </p:sp>
      <p:sp>
        <p:nvSpPr>
          <p:cNvPr id="39939" name="Rectangle 3"/>
          <p:cNvSpPr>
            <a:spLocks noGrp="1" noChangeArrowheads="1"/>
          </p:cNvSpPr>
          <p:nvPr>
            <p:ph sz="quarter" idx="1"/>
          </p:nvPr>
        </p:nvSpPr>
        <p:spPr/>
        <p:txBody>
          <a:bodyPr/>
          <a:lstStyle/>
          <a:p>
            <a:pPr eaLnBrk="1" hangingPunct="1"/>
            <a:r>
              <a:rPr lang="ja-JP" altLang="en-US"/>
              <a:t>サンプリングされたデータの数値を離散的に分ける</a:t>
            </a:r>
          </a:p>
          <a:p>
            <a:pPr eaLnBrk="1" hangingPunct="1"/>
            <a:endParaRPr lang="en-US" altLang="ja-JP"/>
          </a:p>
        </p:txBody>
      </p:sp>
      <p:sp>
        <p:nvSpPr>
          <p:cNvPr id="39940" name="Line 4"/>
          <p:cNvSpPr>
            <a:spLocks noChangeShapeType="1"/>
          </p:cNvSpPr>
          <p:nvPr/>
        </p:nvSpPr>
        <p:spPr bwMode="auto">
          <a:xfrm flipV="1">
            <a:off x="503238" y="3249613"/>
            <a:ext cx="0" cy="3240087"/>
          </a:xfrm>
          <a:prstGeom prst="line">
            <a:avLst/>
          </a:prstGeom>
          <a:noFill/>
          <a:ln w="19050">
            <a:solidFill>
              <a:schemeClr val="tx1"/>
            </a:solidFill>
            <a:round/>
            <a:headEnd/>
            <a:tailEnd type="arrow" w="med" len="med"/>
          </a:ln>
        </p:spPr>
        <p:txBody>
          <a:bodyPr/>
          <a:lstStyle/>
          <a:p>
            <a:endParaRPr lang="ja-JP" altLang="en-US"/>
          </a:p>
        </p:txBody>
      </p:sp>
      <p:sp>
        <p:nvSpPr>
          <p:cNvPr id="39941" name="Line 5"/>
          <p:cNvSpPr>
            <a:spLocks noChangeShapeType="1"/>
          </p:cNvSpPr>
          <p:nvPr/>
        </p:nvSpPr>
        <p:spPr bwMode="auto">
          <a:xfrm flipV="1">
            <a:off x="503238" y="6489700"/>
            <a:ext cx="3384550" cy="0"/>
          </a:xfrm>
          <a:prstGeom prst="line">
            <a:avLst/>
          </a:prstGeom>
          <a:noFill/>
          <a:ln w="19050">
            <a:solidFill>
              <a:schemeClr val="tx1"/>
            </a:solidFill>
            <a:round/>
            <a:headEnd/>
            <a:tailEnd type="arrow" w="med" len="med"/>
          </a:ln>
        </p:spPr>
        <p:txBody>
          <a:bodyPr/>
          <a:lstStyle/>
          <a:p>
            <a:endParaRPr lang="ja-JP" altLang="en-US"/>
          </a:p>
        </p:txBody>
      </p:sp>
      <p:grpSp>
        <p:nvGrpSpPr>
          <p:cNvPr id="2" name="Group 6"/>
          <p:cNvGrpSpPr>
            <a:grpSpLocks/>
          </p:cNvGrpSpPr>
          <p:nvPr/>
        </p:nvGrpSpPr>
        <p:grpSpPr bwMode="auto">
          <a:xfrm>
            <a:off x="719138" y="3681413"/>
            <a:ext cx="2879725" cy="2808287"/>
            <a:chOff x="3039" y="2319"/>
            <a:chExt cx="1814" cy="1769"/>
          </a:xfrm>
        </p:grpSpPr>
        <p:sp>
          <p:nvSpPr>
            <p:cNvPr id="39980" name="Rectangle 7"/>
            <p:cNvSpPr>
              <a:spLocks noChangeArrowheads="1"/>
            </p:cNvSpPr>
            <p:nvPr/>
          </p:nvSpPr>
          <p:spPr bwMode="auto">
            <a:xfrm>
              <a:off x="3039" y="3612"/>
              <a:ext cx="90" cy="476"/>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81" name="Rectangle 8"/>
            <p:cNvSpPr>
              <a:spLocks noChangeArrowheads="1"/>
            </p:cNvSpPr>
            <p:nvPr/>
          </p:nvSpPr>
          <p:spPr bwMode="auto">
            <a:xfrm>
              <a:off x="3129" y="3317"/>
              <a:ext cx="91" cy="771"/>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82" name="Rectangle 9"/>
            <p:cNvSpPr>
              <a:spLocks noChangeArrowheads="1"/>
            </p:cNvSpPr>
            <p:nvPr/>
          </p:nvSpPr>
          <p:spPr bwMode="auto">
            <a:xfrm>
              <a:off x="3220" y="3090"/>
              <a:ext cx="91" cy="998"/>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83" name="Rectangle 10"/>
            <p:cNvSpPr>
              <a:spLocks noChangeArrowheads="1"/>
            </p:cNvSpPr>
            <p:nvPr/>
          </p:nvSpPr>
          <p:spPr bwMode="auto">
            <a:xfrm>
              <a:off x="3311" y="2908"/>
              <a:ext cx="91" cy="1180"/>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84" name="Rectangle 11"/>
            <p:cNvSpPr>
              <a:spLocks noChangeArrowheads="1"/>
            </p:cNvSpPr>
            <p:nvPr/>
          </p:nvSpPr>
          <p:spPr bwMode="auto">
            <a:xfrm>
              <a:off x="3402" y="2818"/>
              <a:ext cx="90" cy="1270"/>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85" name="Rectangle 12"/>
            <p:cNvSpPr>
              <a:spLocks noChangeArrowheads="1"/>
            </p:cNvSpPr>
            <p:nvPr/>
          </p:nvSpPr>
          <p:spPr bwMode="auto">
            <a:xfrm>
              <a:off x="3492" y="2795"/>
              <a:ext cx="91" cy="129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86" name="Rectangle 13"/>
            <p:cNvSpPr>
              <a:spLocks noChangeArrowheads="1"/>
            </p:cNvSpPr>
            <p:nvPr/>
          </p:nvSpPr>
          <p:spPr bwMode="auto">
            <a:xfrm>
              <a:off x="3583" y="2863"/>
              <a:ext cx="91" cy="1225"/>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87" name="Rectangle 14"/>
            <p:cNvSpPr>
              <a:spLocks noChangeArrowheads="1"/>
            </p:cNvSpPr>
            <p:nvPr/>
          </p:nvSpPr>
          <p:spPr bwMode="auto">
            <a:xfrm>
              <a:off x="3674" y="2999"/>
              <a:ext cx="91" cy="108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88" name="Rectangle 15"/>
            <p:cNvSpPr>
              <a:spLocks noChangeArrowheads="1"/>
            </p:cNvSpPr>
            <p:nvPr/>
          </p:nvSpPr>
          <p:spPr bwMode="auto">
            <a:xfrm>
              <a:off x="3765" y="3113"/>
              <a:ext cx="90" cy="975"/>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89" name="Rectangle 16"/>
            <p:cNvSpPr>
              <a:spLocks noChangeArrowheads="1"/>
            </p:cNvSpPr>
            <p:nvPr/>
          </p:nvSpPr>
          <p:spPr bwMode="auto">
            <a:xfrm>
              <a:off x="3854" y="3203"/>
              <a:ext cx="92" cy="885"/>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0" name="Rectangle 17"/>
            <p:cNvSpPr>
              <a:spLocks noChangeArrowheads="1"/>
            </p:cNvSpPr>
            <p:nvPr/>
          </p:nvSpPr>
          <p:spPr bwMode="auto">
            <a:xfrm>
              <a:off x="3945" y="3226"/>
              <a:ext cx="92" cy="862"/>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1" name="Rectangle 18"/>
            <p:cNvSpPr>
              <a:spLocks noChangeArrowheads="1"/>
            </p:cNvSpPr>
            <p:nvPr/>
          </p:nvSpPr>
          <p:spPr bwMode="auto">
            <a:xfrm>
              <a:off x="4036" y="3203"/>
              <a:ext cx="91" cy="885"/>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2" name="Rectangle 19"/>
            <p:cNvSpPr>
              <a:spLocks noChangeArrowheads="1"/>
            </p:cNvSpPr>
            <p:nvPr/>
          </p:nvSpPr>
          <p:spPr bwMode="auto">
            <a:xfrm>
              <a:off x="4127" y="3135"/>
              <a:ext cx="91" cy="95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3" name="Rectangle 20"/>
            <p:cNvSpPr>
              <a:spLocks noChangeArrowheads="1"/>
            </p:cNvSpPr>
            <p:nvPr/>
          </p:nvSpPr>
          <p:spPr bwMode="auto">
            <a:xfrm>
              <a:off x="4217" y="3045"/>
              <a:ext cx="92" cy="104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4" name="Rectangle 21"/>
            <p:cNvSpPr>
              <a:spLocks noChangeArrowheads="1"/>
            </p:cNvSpPr>
            <p:nvPr/>
          </p:nvSpPr>
          <p:spPr bwMode="auto">
            <a:xfrm>
              <a:off x="4308" y="2954"/>
              <a:ext cx="92" cy="1134"/>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5" name="Rectangle 22"/>
            <p:cNvSpPr>
              <a:spLocks noChangeArrowheads="1"/>
            </p:cNvSpPr>
            <p:nvPr/>
          </p:nvSpPr>
          <p:spPr bwMode="auto">
            <a:xfrm>
              <a:off x="4399" y="2840"/>
              <a:ext cx="91" cy="1248"/>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6" name="Rectangle 23"/>
            <p:cNvSpPr>
              <a:spLocks noChangeArrowheads="1"/>
            </p:cNvSpPr>
            <p:nvPr/>
          </p:nvSpPr>
          <p:spPr bwMode="auto">
            <a:xfrm>
              <a:off x="4490" y="2727"/>
              <a:ext cx="91" cy="1361"/>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7" name="Rectangle 24"/>
            <p:cNvSpPr>
              <a:spLocks noChangeArrowheads="1"/>
            </p:cNvSpPr>
            <p:nvPr/>
          </p:nvSpPr>
          <p:spPr bwMode="auto">
            <a:xfrm>
              <a:off x="4581" y="2591"/>
              <a:ext cx="91" cy="1497"/>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8" name="Rectangle 25"/>
            <p:cNvSpPr>
              <a:spLocks noChangeArrowheads="1"/>
            </p:cNvSpPr>
            <p:nvPr/>
          </p:nvSpPr>
          <p:spPr bwMode="auto">
            <a:xfrm>
              <a:off x="4671" y="2455"/>
              <a:ext cx="91" cy="163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9" name="Rectangle 26"/>
            <p:cNvSpPr>
              <a:spLocks noChangeArrowheads="1"/>
            </p:cNvSpPr>
            <p:nvPr/>
          </p:nvSpPr>
          <p:spPr bwMode="auto">
            <a:xfrm>
              <a:off x="4762" y="2319"/>
              <a:ext cx="91" cy="176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grpSp>
      <p:sp>
        <p:nvSpPr>
          <p:cNvPr id="39943" name="Text Box 27"/>
          <p:cNvSpPr txBox="1">
            <a:spLocks noChangeArrowheads="1"/>
          </p:cNvSpPr>
          <p:nvPr/>
        </p:nvSpPr>
        <p:spPr bwMode="auto">
          <a:xfrm>
            <a:off x="611188" y="2708275"/>
            <a:ext cx="2016125" cy="650875"/>
          </a:xfrm>
          <a:prstGeom prst="rect">
            <a:avLst/>
          </a:prstGeom>
          <a:noFill/>
          <a:ln w="9525">
            <a:solidFill>
              <a:schemeClr val="accent1"/>
            </a:solidFill>
            <a:miter lim="800000"/>
            <a:headEnd/>
            <a:tailEnd/>
          </a:ln>
        </p:spPr>
        <p:txBody>
          <a:bodyPr wrap="none">
            <a:spAutoFit/>
          </a:bodyPr>
          <a:lstStyle/>
          <a:p>
            <a:pPr eaLnBrk="1" hangingPunct="1"/>
            <a:r>
              <a:rPr lang="ja-JP" altLang="en-US" sz="1800">
                <a:latin typeface="Arial" pitchFamily="34" charset="0"/>
              </a:rPr>
              <a:t>サンプリングデータ</a:t>
            </a:r>
          </a:p>
          <a:p>
            <a:pPr eaLnBrk="1" hangingPunct="1"/>
            <a:r>
              <a:rPr lang="en-US" altLang="ja-JP" sz="1800">
                <a:latin typeface="Arial" pitchFamily="34" charset="0"/>
              </a:rPr>
              <a:t>(</a:t>
            </a:r>
            <a:r>
              <a:rPr lang="ja-JP" altLang="en-US" sz="1800">
                <a:latin typeface="Arial" pitchFamily="34" charset="0"/>
              </a:rPr>
              <a:t>時間軸は離散的</a:t>
            </a:r>
            <a:r>
              <a:rPr lang="en-US" altLang="ja-JP" sz="1800">
                <a:latin typeface="Arial" pitchFamily="34" charset="0"/>
              </a:rPr>
              <a:t>)</a:t>
            </a:r>
          </a:p>
        </p:txBody>
      </p:sp>
      <p:sp>
        <p:nvSpPr>
          <p:cNvPr id="106524" name="AutoShape 28"/>
          <p:cNvSpPr>
            <a:spLocks noChangeArrowheads="1"/>
          </p:cNvSpPr>
          <p:nvPr/>
        </p:nvSpPr>
        <p:spPr bwMode="auto">
          <a:xfrm>
            <a:off x="4211638" y="4976813"/>
            <a:ext cx="539750" cy="503237"/>
          </a:xfrm>
          <a:prstGeom prst="rightArrow">
            <a:avLst>
              <a:gd name="adj1" fmla="val 50000"/>
              <a:gd name="adj2" fmla="val 26814"/>
            </a:avLst>
          </a:prstGeom>
          <a:solidFill>
            <a:schemeClr val="bg2"/>
          </a:solidFill>
          <a:ln w="9525">
            <a:noFill/>
            <a:miter lim="800000"/>
            <a:headEnd/>
            <a:tailEnd/>
          </a:ln>
          <a:effectLst>
            <a:prstShdw prst="shdw17" dist="17961" dir="2700000">
              <a:schemeClr val="bg2">
                <a:gamma/>
                <a:shade val="60000"/>
                <a:invGamma/>
              </a:schemeClr>
            </a:prstShdw>
          </a:effectLst>
        </p:spPr>
        <p:txBody>
          <a:bodyPr wrap="none" anchor="ctr"/>
          <a:lstStyle/>
          <a:p>
            <a:pPr>
              <a:defRPr/>
            </a:pPr>
            <a:endParaRPr lang="ja-JP" altLang="en-US"/>
          </a:p>
        </p:txBody>
      </p:sp>
      <p:grpSp>
        <p:nvGrpSpPr>
          <p:cNvPr id="3" name="Group 29"/>
          <p:cNvGrpSpPr>
            <a:grpSpLocks/>
          </p:cNvGrpSpPr>
          <p:nvPr/>
        </p:nvGrpSpPr>
        <p:grpSpPr bwMode="auto">
          <a:xfrm rot="5400000">
            <a:off x="954088" y="3413125"/>
            <a:ext cx="2519362" cy="3132138"/>
            <a:chOff x="567" y="2069"/>
            <a:chExt cx="1587" cy="1973"/>
          </a:xfrm>
        </p:grpSpPr>
        <p:sp>
          <p:nvSpPr>
            <p:cNvPr id="39972" name="Line 30"/>
            <p:cNvSpPr>
              <a:spLocks noChangeShapeType="1"/>
            </p:cNvSpPr>
            <p:nvPr/>
          </p:nvSpPr>
          <p:spPr bwMode="auto">
            <a:xfrm>
              <a:off x="567" y="2069"/>
              <a:ext cx="0" cy="1973"/>
            </a:xfrm>
            <a:prstGeom prst="line">
              <a:avLst/>
            </a:prstGeom>
            <a:noFill/>
            <a:ln w="9525">
              <a:solidFill>
                <a:schemeClr val="tx1"/>
              </a:solidFill>
              <a:round/>
              <a:headEnd/>
              <a:tailEnd/>
            </a:ln>
          </p:spPr>
          <p:txBody>
            <a:bodyPr/>
            <a:lstStyle/>
            <a:p>
              <a:endParaRPr lang="ja-JP" altLang="en-US"/>
            </a:p>
          </p:txBody>
        </p:sp>
        <p:sp>
          <p:nvSpPr>
            <p:cNvPr id="39973" name="Line 31"/>
            <p:cNvSpPr>
              <a:spLocks noChangeShapeType="1"/>
            </p:cNvSpPr>
            <p:nvPr/>
          </p:nvSpPr>
          <p:spPr bwMode="auto">
            <a:xfrm>
              <a:off x="793" y="2069"/>
              <a:ext cx="0" cy="1973"/>
            </a:xfrm>
            <a:prstGeom prst="line">
              <a:avLst/>
            </a:prstGeom>
            <a:noFill/>
            <a:ln w="9525">
              <a:solidFill>
                <a:schemeClr val="tx1"/>
              </a:solidFill>
              <a:round/>
              <a:headEnd/>
              <a:tailEnd/>
            </a:ln>
          </p:spPr>
          <p:txBody>
            <a:bodyPr/>
            <a:lstStyle/>
            <a:p>
              <a:endParaRPr lang="ja-JP" altLang="en-US"/>
            </a:p>
          </p:txBody>
        </p:sp>
        <p:sp>
          <p:nvSpPr>
            <p:cNvPr id="39974" name="Line 32"/>
            <p:cNvSpPr>
              <a:spLocks noChangeShapeType="1"/>
            </p:cNvSpPr>
            <p:nvPr/>
          </p:nvSpPr>
          <p:spPr bwMode="auto">
            <a:xfrm>
              <a:off x="1020" y="2069"/>
              <a:ext cx="0" cy="1973"/>
            </a:xfrm>
            <a:prstGeom prst="line">
              <a:avLst/>
            </a:prstGeom>
            <a:noFill/>
            <a:ln w="9525">
              <a:solidFill>
                <a:schemeClr val="tx1"/>
              </a:solidFill>
              <a:round/>
              <a:headEnd/>
              <a:tailEnd/>
            </a:ln>
          </p:spPr>
          <p:txBody>
            <a:bodyPr/>
            <a:lstStyle/>
            <a:p>
              <a:endParaRPr lang="ja-JP" altLang="en-US"/>
            </a:p>
          </p:txBody>
        </p:sp>
        <p:sp>
          <p:nvSpPr>
            <p:cNvPr id="39975" name="Line 33"/>
            <p:cNvSpPr>
              <a:spLocks noChangeShapeType="1"/>
            </p:cNvSpPr>
            <p:nvPr/>
          </p:nvSpPr>
          <p:spPr bwMode="auto">
            <a:xfrm>
              <a:off x="1246" y="2069"/>
              <a:ext cx="0" cy="1973"/>
            </a:xfrm>
            <a:prstGeom prst="line">
              <a:avLst/>
            </a:prstGeom>
            <a:noFill/>
            <a:ln w="9525">
              <a:solidFill>
                <a:schemeClr val="tx1"/>
              </a:solidFill>
              <a:round/>
              <a:headEnd/>
              <a:tailEnd/>
            </a:ln>
          </p:spPr>
          <p:txBody>
            <a:bodyPr/>
            <a:lstStyle/>
            <a:p>
              <a:endParaRPr lang="ja-JP" altLang="en-US"/>
            </a:p>
          </p:txBody>
        </p:sp>
        <p:sp>
          <p:nvSpPr>
            <p:cNvPr id="39976" name="Line 34"/>
            <p:cNvSpPr>
              <a:spLocks noChangeShapeType="1"/>
            </p:cNvSpPr>
            <p:nvPr/>
          </p:nvSpPr>
          <p:spPr bwMode="auto">
            <a:xfrm>
              <a:off x="1475" y="2069"/>
              <a:ext cx="0" cy="1973"/>
            </a:xfrm>
            <a:prstGeom prst="line">
              <a:avLst/>
            </a:prstGeom>
            <a:noFill/>
            <a:ln w="9525">
              <a:solidFill>
                <a:schemeClr val="tx1"/>
              </a:solidFill>
              <a:round/>
              <a:headEnd/>
              <a:tailEnd/>
            </a:ln>
          </p:spPr>
          <p:txBody>
            <a:bodyPr/>
            <a:lstStyle/>
            <a:p>
              <a:endParaRPr lang="ja-JP" altLang="en-US"/>
            </a:p>
          </p:txBody>
        </p:sp>
        <p:sp>
          <p:nvSpPr>
            <p:cNvPr id="39977" name="Line 35"/>
            <p:cNvSpPr>
              <a:spLocks noChangeShapeType="1"/>
            </p:cNvSpPr>
            <p:nvPr/>
          </p:nvSpPr>
          <p:spPr bwMode="auto">
            <a:xfrm>
              <a:off x="1701" y="2069"/>
              <a:ext cx="0" cy="1973"/>
            </a:xfrm>
            <a:prstGeom prst="line">
              <a:avLst/>
            </a:prstGeom>
            <a:noFill/>
            <a:ln w="9525">
              <a:solidFill>
                <a:schemeClr val="tx1"/>
              </a:solidFill>
              <a:round/>
              <a:headEnd/>
              <a:tailEnd/>
            </a:ln>
          </p:spPr>
          <p:txBody>
            <a:bodyPr/>
            <a:lstStyle/>
            <a:p>
              <a:endParaRPr lang="ja-JP" altLang="en-US"/>
            </a:p>
          </p:txBody>
        </p:sp>
        <p:sp>
          <p:nvSpPr>
            <p:cNvPr id="39978" name="Line 36"/>
            <p:cNvSpPr>
              <a:spLocks noChangeShapeType="1"/>
            </p:cNvSpPr>
            <p:nvPr/>
          </p:nvSpPr>
          <p:spPr bwMode="auto">
            <a:xfrm>
              <a:off x="1928" y="2069"/>
              <a:ext cx="0" cy="1973"/>
            </a:xfrm>
            <a:prstGeom prst="line">
              <a:avLst/>
            </a:prstGeom>
            <a:noFill/>
            <a:ln w="9525">
              <a:solidFill>
                <a:schemeClr val="tx1"/>
              </a:solidFill>
              <a:round/>
              <a:headEnd/>
              <a:tailEnd/>
            </a:ln>
          </p:spPr>
          <p:txBody>
            <a:bodyPr/>
            <a:lstStyle/>
            <a:p>
              <a:endParaRPr lang="ja-JP" altLang="en-US"/>
            </a:p>
          </p:txBody>
        </p:sp>
        <p:sp>
          <p:nvSpPr>
            <p:cNvPr id="39979" name="Line 37"/>
            <p:cNvSpPr>
              <a:spLocks noChangeShapeType="1"/>
            </p:cNvSpPr>
            <p:nvPr/>
          </p:nvSpPr>
          <p:spPr bwMode="auto">
            <a:xfrm>
              <a:off x="2154" y="2069"/>
              <a:ext cx="0" cy="1973"/>
            </a:xfrm>
            <a:prstGeom prst="line">
              <a:avLst/>
            </a:prstGeom>
            <a:noFill/>
            <a:ln w="9525">
              <a:solidFill>
                <a:schemeClr val="tx1"/>
              </a:solidFill>
              <a:round/>
              <a:headEnd/>
              <a:tailEnd/>
            </a:ln>
          </p:spPr>
          <p:txBody>
            <a:bodyPr/>
            <a:lstStyle/>
            <a:p>
              <a:endParaRPr lang="ja-JP" altLang="en-US"/>
            </a:p>
          </p:txBody>
        </p:sp>
      </p:grpSp>
      <p:grpSp>
        <p:nvGrpSpPr>
          <p:cNvPr id="4" name="Group 38"/>
          <p:cNvGrpSpPr>
            <a:grpSpLocks/>
          </p:cNvGrpSpPr>
          <p:nvPr/>
        </p:nvGrpSpPr>
        <p:grpSpPr bwMode="auto">
          <a:xfrm>
            <a:off x="5148263" y="3249613"/>
            <a:ext cx="3384550" cy="3240087"/>
            <a:chOff x="3243" y="2047"/>
            <a:chExt cx="2132" cy="2041"/>
          </a:xfrm>
        </p:grpSpPr>
        <p:sp>
          <p:nvSpPr>
            <p:cNvPr id="39970" name="Line 39"/>
            <p:cNvSpPr>
              <a:spLocks noChangeShapeType="1"/>
            </p:cNvSpPr>
            <p:nvPr/>
          </p:nvSpPr>
          <p:spPr bwMode="auto">
            <a:xfrm flipV="1">
              <a:off x="3243" y="2047"/>
              <a:ext cx="0" cy="2041"/>
            </a:xfrm>
            <a:prstGeom prst="line">
              <a:avLst/>
            </a:prstGeom>
            <a:noFill/>
            <a:ln w="19050">
              <a:solidFill>
                <a:schemeClr val="tx1"/>
              </a:solidFill>
              <a:round/>
              <a:headEnd/>
              <a:tailEnd type="arrow" w="med" len="med"/>
            </a:ln>
          </p:spPr>
          <p:txBody>
            <a:bodyPr/>
            <a:lstStyle/>
            <a:p>
              <a:endParaRPr lang="ja-JP" altLang="en-US"/>
            </a:p>
          </p:txBody>
        </p:sp>
        <p:sp>
          <p:nvSpPr>
            <p:cNvPr id="39971" name="Line 40"/>
            <p:cNvSpPr>
              <a:spLocks noChangeShapeType="1"/>
            </p:cNvSpPr>
            <p:nvPr/>
          </p:nvSpPr>
          <p:spPr bwMode="auto">
            <a:xfrm flipV="1">
              <a:off x="3243" y="4088"/>
              <a:ext cx="2132" cy="0"/>
            </a:xfrm>
            <a:prstGeom prst="line">
              <a:avLst/>
            </a:prstGeom>
            <a:noFill/>
            <a:ln w="19050">
              <a:solidFill>
                <a:schemeClr val="tx1"/>
              </a:solidFill>
              <a:round/>
              <a:headEnd/>
              <a:tailEnd type="arrow" w="med" len="med"/>
            </a:ln>
          </p:spPr>
          <p:txBody>
            <a:bodyPr/>
            <a:lstStyle/>
            <a:p>
              <a:endParaRPr lang="ja-JP" altLang="en-US"/>
            </a:p>
          </p:txBody>
        </p:sp>
      </p:grpSp>
      <p:grpSp>
        <p:nvGrpSpPr>
          <p:cNvPr id="5" name="Group 41"/>
          <p:cNvGrpSpPr>
            <a:grpSpLocks/>
          </p:cNvGrpSpPr>
          <p:nvPr/>
        </p:nvGrpSpPr>
        <p:grpSpPr bwMode="auto">
          <a:xfrm>
            <a:off x="5364163" y="3716338"/>
            <a:ext cx="2879725" cy="2773362"/>
            <a:chOff x="3379" y="2341"/>
            <a:chExt cx="1814" cy="1747"/>
          </a:xfrm>
        </p:grpSpPr>
        <p:sp>
          <p:nvSpPr>
            <p:cNvPr id="39950" name="Rectangle 42"/>
            <p:cNvSpPr>
              <a:spLocks noChangeArrowheads="1"/>
            </p:cNvSpPr>
            <p:nvPr/>
          </p:nvSpPr>
          <p:spPr bwMode="auto">
            <a:xfrm>
              <a:off x="3379" y="3702"/>
              <a:ext cx="91" cy="386"/>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51" name="Rectangle 43"/>
            <p:cNvSpPr>
              <a:spLocks noChangeArrowheads="1"/>
            </p:cNvSpPr>
            <p:nvPr/>
          </p:nvSpPr>
          <p:spPr bwMode="auto">
            <a:xfrm>
              <a:off x="3469" y="3475"/>
              <a:ext cx="91" cy="61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52" name="Rectangle 44"/>
            <p:cNvSpPr>
              <a:spLocks noChangeArrowheads="1"/>
            </p:cNvSpPr>
            <p:nvPr/>
          </p:nvSpPr>
          <p:spPr bwMode="auto">
            <a:xfrm>
              <a:off x="3560" y="3249"/>
              <a:ext cx="91" cy="83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53" name="Rectangle 45"/>
            <p:cNvSpPr>
              <a:spLocks noChangeArrowheads="1"/>
            </p:cNvSpPr>
            <p:nvPr/>
          </p:nvSpPr>
          <p:spPr bwMode="auto">
            <a:xfrm>
              <a:off x="3651" y="3022"/>
              <a:ext cx="91" cy="1066"/>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54" name="Rectangle 46"/>
            <p:cNvSpPr>
              <a:spLocks noChangeArrowheads="1"/>
            </p:cNvSpPr>
            <p:nvPr/>
          </p:nvSpPr>
          <p:spPr bwMode="auto">
            <a:xfrm>
              <a:off x="3742" y="3022"/>
              <a:ext cx="91" cy="1066"/>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55" name="Rectangle 47"/>
            <p:cNvSpPr>
              <a:spLocks noChangeArrowheads="1"/>
            </p:cNvSpPr>
            <p:nvPr/>
          </p:nvSpPr>
          <p:spPr bwMode="auto">
            <a:xfrm>
              <a:off x="3832" y="2795"/>
              <a:ext cx="91" cy="129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56" name="Rectangle 48"/>
            <p:cNvSpPr>
              <a:spLocks noChangeArrowheads="1"/>
            </p:cNvSpPr>
            <p:nvPr/>
          </p:nvSpPr>
          <p:spPr bwMode="auto">
            <a:xfrm>
              <a:off x="3923" y="3022"/>
              <a:ext cx="91" cy="1066"/>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57" name="Rectangle 49"/>
            <p:cNvSpPr>
              <a:spLocks noChangeArrowheads="1"/>
            </p:cNvSpPr>
            <p:nvPr/>
          </p:nvSpPr>
          <p:spPr bwMode="auto">
            <a:xfrm>
              <a:off x="4014" y="3022"/>
              <a:ext cx="91" cy="1066"/>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58" name="Rectangle 50"/>
            <p:cNvSpPr>
              <a:spLocks noChangeArrowheads="1"/>
            </p:cNvSpPr>
            <p:nvPr/>
          </p:nvSpPr>
          <p:spPr bwMode="auto">
            <a:xfrm>
              <a:off x="4105" y="3249"/>
              <a:ext cx="90" cy="83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59" name="Rectangle 51"/>
            <p:cNvSpPr>
              <a:spLocks noChangeArrowheads="1"/>
            </p:cNvSpPr>
            <p:nvPr/>
          </p:nvSpPr>
          <p:spPr bwMode="auto">
            <a:xfrm>
              <a:off x="4194" y="3249"/>
              <a:ext cx="92" cy="83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0" name="Rectangle 52"/>
            <p:cNvSpPr>
              <a:spLocks noChangeArrowheads="1"/>
            </p:cNvSpPr>
            <p:nvPr/>
          </p:nvSpPr>
          <p:spPr bwMode="auto">
            <a:xfrm>
              <a:off x="4285" y="3249"/>
              <a:ext cx="92" cy="83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1" name="Rectangle 53"/>
            <p:cNvSpPr>
              <a:spLocks noChangeArrowheads="1"/>
            </p:cNvSpPr>
            <p:nvPr/>
          </p:nvSpPr>
          <p:spPr bwMode="auto">
            <a:xfrm>
              <a:off x="4376" y="3249"/>
              <a:ext cx="92" cy="83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2" name="Rectangle 54"/>
            <p:cNvSpPr>
              <a:spLocks noChangeArrowheads="1"/>
            </p:cNvSpPr>
            <p:nvPr/>
          </p:nvSpPr>
          <p:spPr bwMode="auto">
            <a:xfrm>
              <a:off x="4467" y="3249"/>
              <a:ext cx="91" cy="83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3" name="Rectangle 55"/>
            <p:cNvSpPr>
              <a:spLocks noChangeArrowheads="1"/>
            </p:cNvSpPr>
            <p:nvPr/>
          </p:nvSpPr>
          <p:spPr bwMode="auto">
            <a:xfrm>
              <a:off x="4557" y="3249"/>
              <a:ext cx="92" cy="83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4" name="Rectangle 56"/>
            <p:cNvSpPr>
              <a:spLocks noChangeArrowheads="1"/>
            </p:cNvSpPr>
            <p:nvPr/>
          </p:nvSpPr>
          <p:spPr bwMode="auto">
            <a:xfrm>
              <a:off x="4648" y="3022"/>
              <a:ext cx="92" cy="1066"/>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5" name="Rectangle 57"/>
            <p:cNvSpPr>
              <a:spLocks noChangeArrowheads="1"/>
            </p:cNvSpPr>
            <p:nvPr/>
          </p:nvSpPr>
          <p:spPr bwMode="auto">
            <a:xfrm>
              <a:off x="4739" y="3022"/>
              <a:ext cx="91" cy="1066"/>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6" name="Rectangle 58"/>
            <p:cNvSpPr>
              <a:spLocks noChangeArrowheads="1"/>
            </p:cNvSpPr>
            <p:nvPr/>
          </p:nvSpPr>
          <p:spPr bwMode="auto">
            <a:xfrm>
              <a:off x="4830" y="2795"/>
              <a:ext cx="91" cy="129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7" name="Rectangle 59"/>
            <p:cNvSpPr>
              <a:spLocks noChangeArrowheads="1"/>
            </p:cNvSpPr>
            <p:nvPr/>
          </p:nvSpPr>
          <p:spPr bwMode="auto">
            <a:xfrm>
              <a:off x="4921" y="2795"/>
              <a:ext cx="91" cy="129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8" name="Rectangle 60"/>
            <p:cNvSpPr>
              <a:spLocks noChangeArrowheads="1"/>
            </p:cNvSpPr>
            <p:nvPr/>
          </p:nvSpPr>
          <p:spPr bwMode="auto">
            <a:xfrm>
              <a:off x="5011" y="2568"/>
              <a:ext cx="92" cy="1520"/>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9" name="Rectangle 61"/>
            <p:cNvSpPr>
              <a:spLocks noChangeArrowheads="1"/>
            </p:cNvSpPr>
            <p:nvPr/>
          </p:nvSpPr>
          <p:spPr bwMode="auto">
            <a:xfrm>
              <a:off x="5102" y="2341"/>
              <a:ext cx="91" cy="1747"/>
            </a:xfrm>
            <a:prstGeom prst="rect">
              <a:avLst/>
            </a:prstGeom>
            <a:solidFill>
              <a:schemeClr val="accent1"/>
            </a:solidFill>
            <a:ln w="9525">
              <a:solidFill>
                <a:schemeClr val="tx1"/>
              </a:solidFill>
              <a:miter lim="800000"/>
              <a:headEnd/>
              <a:tailEnd/>
            </a:ln>
          </p:spPr>
          <p:txBody>
            <a:bodyPr wrap="none" anchor="ctr"/>
            <a:lstStyle/>
            <a:p>
              <a:endParaRPr lang="ja-JP" altLang="en-US"/>
            </a:p>
          </p:txBody>
        </p:sp>
      </p:grpSp>
      <p:sp>
        <p:nvSpPr>
          <p:cNvPr id="106558" name="Rectangle 62"/>
          <p:cNvSpPr>
            <a:spLocks noChangeArrowheads="1"/>
          </p:cNvSpPr>
          <p:nvPr/>
        </p:nvSpPr>
        <p:spPr bwMode="auto">
          <a:xfrm>
            <a:off x="2735263" y="2960688"/>
            <a:ext cx="1430337" cy="730250"/>
          </a:xfrm>
          <a:prstGeom prst="rect">
            <a:avLst/>
          </a:prstGeom>
          <a:noFill/>
          <a:ln w="9525">
            <a:noFill/>
            <a:miter lim="800000"/>
            <a:headEnd/>
            <a:tailEnd/>
          </a:ln>
        </p:spPr>
        <p:txBody>
          <a:bodyPr wrap="none">
            <a:spAutoFit/>
          </a:bodyPr>
          <a:lstStyle/>
          <a:p>
            <a:pPr eaLnBrk="1" hangingPunct="1"/>
            <a:r>
              <a:rPr lang="ja-JP" altLang="en-US" sz="1400">
                <a:latin typeface="Arial" pitchFamily="34" charset="0"/>
              </a:rPr>
              <a:t>量子化ビット数</a:t>
            </a:r>
            <a:r>
              <a:rPr lang="en-US" altLang="ja-JP" sz="1400">
                <a:latin typeface="Arial" pitchFamily="34" charset="0"/>
              </a:rPr>
              <a:t>:</a:t>
            </a:r>
          </a:p>
          <a:p>
            <a:pPr eaLnBrk="1" hangingPunct="1"/>
            <a:r>
              <a:rPr lang="en-US" altLang="ja-JP" sz="1400">
                <a:latin typeface="Arial" pitchFamily="34" charset="0"/>
              </a:rPr>
              <a:t>3 bit = 8 level</a:t>
            </a:r>
          </a:p>
          <a:p>
            <a:pPr eaLnBrk="1" hangingPunct="1"/>
            <a:r>
              <a:rPr lang="en-US" altLang="ja-JP" sz="1400">
                <a:latin typeface="Arial" pitchFamily="34" charset="0"/>
              </a:rPr>
              <a:t>8 bit = 256 level</a:t>
            </a:r>
          </a:p>
        </p:txBody>
      </p:sp>
      <p:sp>
        <p:nvSpPr>
          <p:cNvPr id="106559" name="Text Box 63"/>
          <p:cNvSpPr txBox="1">
            <a:spLocks noChangeArrowheads="1"/>
          </p:cNvSpPr>
          <p:nvPr/>
        </p:nvSpPr>
        <p:spPr bwMode="auto">
          <a:xfrm>
            <a:off x="5256213" y="2622550"/>
            <a:ext cx="3263900" cy="650875"/>
          </a:xfrm>
          <a:prstGeom prst="rect">
            <a:avLst/>
          </a:prstGeom>
          <a:noFill/>
          <a:ln w="9525">
            <a:solidFill>
              <a:schemeClr val="accent1"/>
            </a:solidFill>
            <a:miter lim="800000"/>
            <a:headEnd/>
            <a:tailEnd/>
          </a:ln>
        </p:spPr>
        <p:txBody>
          <a:bodyPr wrap="none">
            <a:spAutoFit/>
          </a:bodyPr>
          <a:lstStyle/>
          <a:p>
            <a:pPr eaLnBrk="1" hangingPunct="1"/>
            <a:r>
              <a:rPr lang="ja-JP" altLang="en-US" sz="1800">
                <a:latin typeface="Arial" pitchFamily="34" charset="0"/>
              </a:rPr>
              <a:t>デジタルデータ</a:t>
            </a:r>
          </a:p>
          <a:p>
            <a:pPr eaLnBrk="1" hangingPunct="1"/>
            <a:r>
              <a:rPr lang="en-US" altLang="ja-JP" sz="1800">
                <a:latin typeface="Arial" pitchFamily="34" charset="0"/>
              </a:rPr>
              <a:t>(</a:t>
            </a:r>
            <a:r>
              <a:rPr lang="ja-JP" altLang="en-US" sz="1800">
                <a:latin typeface="Arial" pitchFamily="34" charset="0"/>
              </a:rPr>
              <a:t>時間軸と数値の両方が離散的</a:t>
            </a:r>
            <a:r>
              <a:rPr lang="en-US" altLang="ja-JP" sz="1800">
                <a:latin typeface="Arial" pitchFamily="34" charset="0"/>
              </a:rPr>
              <a:t>)</a:t>
            </a:r>
          </a:p>
        </p:txBody>
      </p:sp>
    </p:spTree>
    <p:extLst>
      <p:ext uri="{BB962C8B-B14F-4D97-AF65-F5344CB8AC3E}">
        <p14:creationId xmlns:p14="http://schemas.microsoft.com/office/powerpoint/2010/main" val="40449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06558"/>
                                        </p:tgtEl>
                                        <p:attrNameLst>
                                          <p:attrName>style.visibility</p:attrName>
                                        </p:attrNameLst>
                                      </p:cBhvr>
                                      <p:to>
                                        <p:strVal val="visible"/>
                                      </p:to>
                                    </p:set>
                                    <p:animEffect transition="in" filter="dissolve">
                                      <p:cBhvr>
                                        <p:cTn id="11" dur="500"/>
                                        <p:tgtEl>
                                          <p:spTgt spid="10655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06524"/>
                                        </p:tgtEl>
                                        <p:attrNameLst>
                                          <p:attrName>style.visibility</p:attrName>
                                        </p:attrNameLst>
                                      </p:cBhvr>
                                      <p:to>
                                        <p:strVal val="visible"/>
                                      </p:to>
                                    </p:set>
                                    <p:animEffect transition="in" filter="dissolve">
                                      <p:cBhvr>
                                        <p:cTn id="16" dur="500"/>
                                        <p:tgtEl>
                                          <p:spTgt spid="106524"/>
                                        </p:tgtEl>
                                      </p:cBhvr>
                                    </p:animEffect>
                                  </p:childTnLst>
                                </p:cTn>
                              </p:par>
                            </p:childTnLst>
                          </p:cTn>
                        </p:par>
                        <p:par>
                          <p:cTn id="17" fill="hold">
                            <p:stCondLst>
                              <p:cond delay="500"/>
                            </p:stCondLst>
                            <p:childTnLst>
                              <p:par>
                                <p:cTn id="18" presetID="9"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dissolve">
                                      <p:cBhvr>
                                        <p:cTn id="20" dur="500"/>
                                        <p:tgtEl>
                                          <p:spTgt spid="4"/>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childTnLst>
                          </p:cTn>
                        </p:par>
                        <p:par>
                          <p:cTn id="25" fill="hold">
                            <p:stCondLst>
                              <p:cond delay="1500"/>
                            </p:stCondLst>
                            <p:childTnLst>
                              <p:par>
                                <p:cTn id="26" presetID="9" presetClass="entr" presetSubtype="0" fill="hold" grpId="0" nodeType="afterEffect">
                                  <p:stCondLst>
                                    <p:cond delay="0"/>
                                  </p:stCondLst>
                                  <p:childTnLst>
                                    <p:set>
                                      <p:cBhvr>
                                        <p:cTn id="27" dur="1" fill="hold">
                                          <p:stCondLst>
                                            <p:cond delay="0"/>
                                          </p:stCondLst>
                                        </p:cTn>
                                        <p:tgtEl>
                                          <p:spTgt spid="106559"/>
                                        </p:tgtEl>
                                        <p:attrNameLst>
                                          <p:attrName>style.visibility</p:attrName>
                                        </p:attrNameLst>
                                      </p:cBhvr>
                                      <p:to>
                                        <p:strVal val="visible"/>
                                      </p:to>
                                    </p:set>
                                    <p:animEffect transition="in" filter="dissolve">
                                      <p:cBhvr>
                                        <p:cTn id="28" dur="500"/>
                                        <p:tgtEl>
                                          <p:spTgt spid="106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24" grpId="0" animBg="1"/>
      <p:bldP spid="106558" grpId="0"/>
      <p:bldP spid="10655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ja-JP" altLang="en-US"/>
              <a:t>量子化（続き）</a:t>
            </a:r>
          </a:p>
        </p:txBody>
      </p:sp>
      <p:sp>
        <p:nvSpPr>
          <p:cNvPr id="40963" name="Rectangle 3"/>
          <p:cNvSpPr>
            <a:spLocks noGrp="1" noChangeArrowheads="1"/>
          </p:cNvSpPr>
          <p:nvPr>
            <p:ph sz="quarter" idx="1"/>
          </p:nvPr>
        </p:nvSpPr>
        <p:spPr/>
        <p:txBody>
          <a:bodyPr/>
          <a:lstStyle/>
          <a:p>
            <a:pPr eaLnBrk="1" hangingPunct="1"/>
            <a:r>
              <a:rPr lang="en-US" altLang="ja-JP"/>
              <a:t>2-D</a:t>
            </a:r>
            <a:r>
              <a:rPr lang="ja-JP" altLang="en-US"/>
              <a:t>デジタル画像の場合</a:t>
            </a:r>
          </a:p>
        </p:txBody>
      </p:sp>
      <p:sp>
        <p:nvSpPr>
          <p:cNvPr id="40964" name="Line 4"/>
          <p:cNvSpPr>
            <a:spLocks noChangeShapeType="1"/>
          </p:cNvSpPr>
          <p:nvPr/>
        </p:nvSpPr>
        <p:spPr bwMode="auto">
          <a:xfrm flipV="1">
            <a:off x="503238" y="2276475"/>
            <a:ext cx="0" cy="3240088"/>
          </a:xfrm>
          <a:prstGeom prst="line">
            <a:avLst/>
          </a:prstGeom>
          <a:noFill/>
          <a:ln w="19050">
            <a:solidFill>
              <a:schemeClr val="tx1"/>
            </a:solidFill>
            <a:round/>
            <a:headEnd/>
            <a:tailEnd type="arrow" w="med" len="med"/>
          </a:ln>
        </p:spPr>
        <p:txBody>
          <a:bodyPr/>
          <a:lstStyle/>
          <a:p>
            <a:endParaRPr lang="ja-JP" altLang="en-US"/>
          </a:p>
        </p:txBody>
      </p:sp>
      <p:sp>
        <p:nvSpPr>
          <p:cNvPr id="40965" name="Line 5"/>
          <p:cNvSpPr>
            <a:spLocks noChangeShapeType="1"/>
          </p:cNvSpPr>
          <p:nvPr/>
        </p:nvSpPr>
        <p:spPr bwMode="auto">
          <a:xfrm flipV="1">
            <a:off x="503238" y="5516563"/>
            <a:ext cx="3384550" cy="0"/>
          </a:xfrm>
          <a:prstGeom prst="line">
            <a:avLst/>
          </a:prstGeom>
          <a:noFill/>
          <a:ln w="19050">
            <a:solidFill>
              <a:schemeClr val="tx1"/>
            </a:solidFill>
            <a:round/>
            <a:headEnd/>
            <a:tailEnd type="arrow" w="med" len="med"/>
          </a:ln>
        </p:spPr>
        <p:txBody>
          <a:bodyPr/>
          <a:lstStyle/>
          <a:p>
            <a:endParaRPr lang="ja-JP" altLang="en-US"/>
          </a:p>
        </p:txBody>
      </p:sp>
      <p:sp>
        <p:nvSpPr>
          <p:cNvPr id="40966" name="Rectangle 6"/>
          <p:cNvSpPr>
            <a:spLocks noChangeArrowheads="1"/>
          </p:cNvSpPr>
          <p:nvPr/>
        </p:nvSpPr>
        <p:spPr bwMode="auto">
          <a:xfrm>
            <a:off x="1258888" y="3752850"/>
            <a:ext cx="360362" cy="360363"/>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67" name="Rectangle 7"/>
          <p:cNvSpPr>
            <a:spLocks noChangeArrowheads="1"/>
          </p:cNvSpPr>
          <p:nvPr/>
        </p:nvSpPr>
        <p:spPr bwMode="auto">
          <a:xfrm>
            <a:off x="898525" y="3752850"/>
            <a:ext cx="360363" cy="360363"/>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68" name="Rectangle 8"/>
          <p:cNvSpPr>
            <a:spLocks noChangeArrowheads="1"/>
          </p:cNvSpPr>
          <p:nvPr/>
        </p:nvSpPr>
        <p:spPr bwMode="auto">
          <a:xfrm>
            <a:off x="898525" y="4111625"/>
            <a:ext cx="360363" cy="360363"/>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69" name="Rectangle 9"/>
          <p:cNvSpPr>
            <a:spLocks noChangeArrowheads="1"/>
          </p:cNvSpPr>
          <p:nvPr/>
        </p:nvSpPr>
        <p:spPr bwMode="auto">
          <a:xfrm>
            <a:off x="898525" y="4471988"/>
            <a:ext cx="360363" cy="360362"/>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70" name="Rectangle 10"/>
          <p:cNvSpPr>
            <a:spLocks noChangeArrowheads="1"/>
          </p:cNvSpPr>
          <p:nvPr/>
        </p:nvSpPr>
        <p:spPr bwMode="auto">
          <a:xfrm>
            <a:off x="898525" y="4832350"/>
            <a:ext cx="360363" cy="360363"/>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71" name="Rectangle 11"/>
          <p:cNvSpPr>
            <a:spLocks noChangeArrowheads="1"/>
          </p:cNvSpPr>
          <p:nvPr/>
        </p:nvSpPr>
        <p:spPr bwMode="auto">
          <a:xfrm>
            <a:off x="1258888" y="4832350"/>
            <a:ext cx="360362" cy="360363"/>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72" name="Rectangle 12"/>
          <p:cNvSpPr>
            <a:spLocks noChangeArrowheads="1"/>
          </p:cNvSpPr>
          <p:nvPr/>
        </p:nvSpPr>
        <p:spPr bwMode="auto">
          <a:xfrm>
            <a:off x="1258888" y="4111625"/>
            <a:ext cx="360362" cy="360363"/>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73" name="Rectangle 13"/>
          <p:cNvSpPr>
            <a:spLocks noChangeArrowheads="1"/>
          </p:cNvSpPr>
          <p:nvPr/>
        </p:nvSpPr>
        <p:spPr bwMode="auto">
          <a:xfrm>
            <a:off x="1258888" y="4471988"/>
            <a:ext cx="360362" cy="360362"/>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74" name="Rectangle 14"/>
          <p:cNvSpPr>
            <a:spLocks noChangeArrowheads="1"/>
          </p:cNvSpPr>
          <p:nvPr/>
        </p:nvSpPr>
        <p:spPr bwMode="auto">
          <a:xfrm>
            <a:off x="1619250" y="4471988"/>
            <a:ext cx="360363" cy="360362"/>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75" name="Rectangle 15"/>
          <p:cNvSpPr>
            <a:spLocks noChangeArrowheads="1"/>
          </p:cNvSpPr>
          <p:nvPr/>
        </p:nvSpPr>
        <p:spPr bwMode="auto">
          <a:xfrm>
            <a:off x="1619250" y="4832350"/>
            <a:ext cx="360363" cy="360363"/>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76" name="Rectangle 16"/>
          <p:cNvSpPr>
            <a:spLocks noChangeArrowheads="1"/>
          </p:cNvSpPr>
          <p:nvPr/>
        </p:nvSpPr>
        <p:spPr bwMode="auto">
          <a:xfrm>
            <a:off x="1978025" y="4471988"/>
            <a:ext cx="360363" cy="360362"/>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77" name="Rectangle 17"/>
          <p:cNvSpPr>
            <a:spLocks noChangeArrowheads="1"/>
          </p:cNvSpPr>
          <p:nvPr/>
        </p:nvSpPr>
        <p:spPr bwMode="auto">
          <a:xfrm>
            <a:off x="2338388" y="4471988"/>
            <a:ext cx="360362" cy="360362"/>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78" name="Rectangle 18"/>
          <p:cNvSpPr>
            <a:spLocks noChangeArrowheads="1"/>
          </p:cNvSpPr>
          <p:nvPr/>
        </p:nvSpPr>
        <p:spPr bwMode="auto">
          <a:xfrm>
            <a:off x="2698750" y="4111625"/>
            <a:ext cx="360363" cy="360363"/>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79" name="Rectangle 19"/>
          <p:cNvSpPr>
            <a:spLocks noChangeArrowheads="1"/>
          </p:cNvSpPr>
          <p:nvPr/>
        </p:nvSpPr>
        <p:spPr bwMode="auto">
          <a:xfrm>
            <a:off x="2698750" y="3752850"/>
            <a:ext cx="360363" cy="360363"/>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80" name="Rectangle 20"/>
          <p:cNvSpPr>
            <a:spLocks noChangeArrowheads="1"/>
          </p:cNvSpPr>
          <p:nvPr/>
        </p:nvSpPr>
        <p:spPr bwMode="auto">
          <a:xfrm>
            <a:off x="2698750" y="3392488"/>
            <a:ext cx="360363" cy="360362"/>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81" name="Rectangle 21"/>
          <p:cNvSpPr>
            <a:spLocks noChangeArrowheads="1"/>
          </p:cNvSpPr>
          <p:nvPr/>
        </p:nvSpPr>
        <p:spPr bwMode="auto">
          <a:xfrm>
            <a:off x="2338388" y="3032125"/>
            <a:ext cx="360362" cy="360363"/>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82" name="Rectangle 22"/>
          <p:cNvSpPr>
            <a:spLocks noChangeArrowheads="1"/>
          </p:cNvSpPr>
          <p:nvPr/>
        </p:nvSpPr>
        <p:spPr bwMode="auto">
          <a:xfrm>
            <a:off x="1978025" y="3032125"/>
            <a:ext cx="360363" cy="360363"/>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83" name="Rectangle 23"/>
          <p:cNvSpPr>
            <a:spLocks noChangeArrowheads="1"/>
          </p:cNvSpPr>
          <p:nvPr/>
        </p:nvSpPr>
        <p:spPr bwMode="auto">
          <a:xfrm>
            <a:off x="1619250" y="3392488"/>
            <a:ext cx="360363" cy="360362"/>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84" name="Rectangle 24"/>
          <p:cNvSpPr>
            <a:spLocks noChangeArrowheads="1"/>
          </p:cNvSpPr>
          <p:nvPr/>
        </p:nvSpPr>
        <p:spPr bwMode="auto">
          <a:xfrm>
            <a:off x="2698750" y="3032125"/>
            <a:ext cx="360363" cy="360363"/>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85" name="Rectangle 25"/>
          <p:cNvSpPr>
            <a:spLocks noChangeArrowheads="1"/>
          </p:cNvSpPr>
          <p:nvPr/>
        </p:nvSpPr>
        <p:spPr bwMode="auto">
          <a:xfrm>
            <a:off x="3059113" y="3032125"/>
            <a:ext cx="360362" cy="360363"/>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86" name="Rectangle 26"/>
          <p:cNvSpPr>
            <a:spLocks noChangeArrowheads="1"/>
          </p:cNvSpPr>
          <p:nvPr/>
        </p:nvSpPr>
        <p:spPr bwMode="auto">
          <a:xfrm>
            <a:off x="3059113" y="3392488"/>
            <a:ext cx="360362" cy="360362"/>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87" name="Rectangle 27"/>
          <p:cNvSpPr>
            <a:spLocks noChangeArrowheads="1"/>
          </p:cNvSpPr>
          <p:nvPr/>
        </p:nvSpPr>
        <p:spPr bwMode="auto">
          <a:xfrm>
            <a:off x="3059113" y="3752850"/>
            <a:ext cx="360362" cy="360363"/>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88" name="Rectangle 28"/>
          <p:cNvSpPr>
            <a:spLocks noChangeArrowheads="1"/>
          </p:cNvSpPr>
          <p:nvPr/>
        </p:nvSpPr>
        <p:spPr bwMode="auto">
          <a:xfrm>
            <a:off x="1619250" y="4111625"/>
            <a:ext cx="360363" cy="360363"/>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40989" name="Rectangle 29"/>
          <p:cNvSpPr>
            <a:spLocks noChangeArrowheads="1"/>
          </p:cNvSpPr>
          <p:nvPr/>
        </p:nvSpPr>
        <p:spPr bwMode="auto">
          <a:xfrm>
            <a:off x="1619250" y="3752850"/>
            <a:ext cx="360363" cy="360363"/>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40990" name="Rectangle 30"/>
          <p:cNvSpPr>
            <a:spLocks noChangeArrowheads="1"/>
          </p:cNvSpPr>
          <p:nvPr/>
        </p:nvSpPr>
        <p:spPr bwMode="auto">
          <a:xfrm>
            <a:off x="2338388" y="4111625"/>
            <a:ext cx="360362" cy="360363"/>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40991" name="Rectangle 31"/>
          <p:cNvSpPr>
            <a:spLocks noChangeArrowheads="1"/>
          </p:cNvSpPr>
          <p:nvPr/>
        </p:nvSpPr>
        <p:spPr bwMode="auto">
          <a:xfrm>
            <a:off x="2338388" y="3752850"/>
            <a:ext cx="360362" cy="360363"/>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40992" name="Rectangle 32"/>
          <p:cNvSpPr>
            <a:spLocks noChangeArrowheads="1"/>
          </p:cNvSpPr>
          <p:nvPr/>
        </p:nvSpPr>
        <p:spPr bwMode="auto">
          <a:xfrm>
            <a:off x="1978025" y="3392488"/>
            <a:ext cx="360363" cy="360362"/>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40993" name="Rectangle 33"/>
          <p:cNvSpPr>
            <a:spLocks noChangeArrowheads="1"/>
          </p:cNvSpPr>
          <p:nvPr/>
        </p:nvSpPr>
        <p:spPr bwMode="auto">
          <a:xfrm>
            <a:off x="1978025" y="4111625"/>
            <a:ext cx="360363" cy="360363"/>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40994" name="Rectangle 34"/>
          <p:cNvSpPr>
            <a:spLocks noChangeArrowheads="1"/>
          </p:cNvSpPr>
          <p:nvPr/>
        </p:nvSpPr>
        <p:spPr bwMode="auto">
          <a:xfrm>
            <a:off x="2338388" y="3392488"/>
            <a:ext cx="360362" cy="360362"/>
          </a:xfrm>
          <a:prstGeom prst="rect">
            <a:avLst/>
          </a:prstGeom>
          <a:solidFill>
            <a:srgbClr val="777777"/>
          </a:solidFill>
          <a:ln w="9525">
            <a:solidFill>
              <a:schemeClr val="tx1"/>
            </a:solidFill>
            <a:miter lim="800000"/>
            <a:headEnd/>
            <a:tailEnd/>
          </a:ln>
        </p:spPr>
        <p:txBody>
          <a:bodyPr wrap="none" anchor="ctr"/>
          <a:lstStyle/>
          <a:p>
            <a:endParaRPr lang="ja-JP" altLang="en-US"/>
          </a:p>
        </p:txBody>
      </p:sp>
      <p:sp>
        <p:nvSpPr>
          <p:cNvPr id="40995" name="Rectangle 35"/>
          <p:cNvSpPr>
            <a:spLocks noChangeArrowheads="1"/>
          </p:cNvSpPr>
          <p:nvPr/>
        </p:nvSpPr>
        <p:spPr bwMode="auto">
          <a:xfrm>
            <a:off x="1978025" y="3752850"/>
            <a:ext cx="360363" cy="360363"/>
          </a:xfrm>
          <a:prstGeom prst="rect">
            <a:avLst/>
          </a:prstGeom>
          <a:solidFill>
            <a:srgbClr val="292929"/>
          </a:solidFill>
          <a:ln w="9525">
            <a:solidFill>
              <a:schemeClr val="tx1"/>
            </a:solidFill>
            <a:miter lim="800000"/>
            <a:headEnd/>
            <a:tailEnd/>
          </a:ln>
        </p:spPr>
        <p:txBody>
          <a:bodyPr wrap="none" anchor="ctr"/>
          <a:lstStyle/>
          <a:p>
            <a:endParaRPr lang="ja-JP" altLang="en-US"/>
          </a:p>
        </p:txBody>
      </p:sp>
      <p:sp>
        <p:nvSpPr>
          <p:cNvPr id="40996" name="Rectangle 36"/>
          <p:cNvSpPr>
            <a:spLocks noChangeArrowheads="1"/>
          </p:cNvSpPr>
          <p:nvPr/>
        </p:nvSpPr>
        <p:spPr bwMode="auto">
          <a:xfrm>
            <a:off x="1258888" y="3392488"/>
            <a:ext cx="360362" cy="360362"/>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97" name="Rectangle 37"/>
          <p:cNvSpPr>
            <a:spLocks noChangeArrowheads="1"/>
          </p:cNvSpPr>
          <p:nvPr/>
        </p:nvSpPr>
        <p:spPr bwMode="auto">
          <a:xfrm>
            <a:off x="1978025" y="4832350"/>
            <a:ext cx="360363"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0998" name="Rectangle 38"/>
          <p:cNvSpPr>
            <a:spLocks noChangeArrowheads="1"/>
          </p:cNvSpPr>
          <p:nvPr/>
        </p:nvSpPr>
        <p:spPr bwMode="auto">
          <a:xfrm>
            <a:off x="2338388" y="4833938"/>
            <a:ext cx="360362" cy="360362"/>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0999" name="Rectangle 39"/>
          <p:cNvSpPr>
            <a:spLocks noChangeArrowheads="1"/>
          </p:cNvSpPr>
          <p:nvPr/>
        </p:nvSpPr>
        <p:spPr bwMode="auto">
          <a:xfrm>
            <a:off x="2698750" y="4833938"/>
            <a:ext cx="360363" cy="360362"/>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0" name="Rectangle 40"/>
          <p:cNvSpPr>
            <a:spLocks noChangeArrowheads="1"/>
          </p:cNvSpPr>
          <p:nvPr/>
        </p:nvSpPr>
        <p:spPr bwMode="auto">
          <a:xfrm>
            <a:off x="3059113" y="4833938"/>
            <a:ext cx="360362" cy="360362"/>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1" name="Rectangle 41"/>
          <p:cNvSpPr>
            <a:spLocks noChangeArrowheads="1"/>
          </p:cNvSpPr>
          <p:nvPr/>
        </p:nvSpPr>
        <p:spPr bwMode="auto">
          <a:xfrm>
            <a:off x="3059113" y="4473575"/>
            <a:ext cx="360362"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2" name="Rectangle 42"/>
          <p:cNvSpPr>
            <a:spLocks noChangeArrowheads="1"/>
          </p:cNvSpPr>
          <p:nvPr/>
        </p:nvSpPr>
        <p:spPr bwMode="auto">
          <a:xfrm>
            <a:off x="3059113" y="4113213"/>
            <a:ext cx="360362" cy="360362"/>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3" name="Rectangle 43"/>
          <p:cNvSpPr>
            <a:spLocks noChangeArrowheads="1"/>
          </p:cNvSpPr>
          <p:nvPr/>
        </p:nvSpPr>
        <p:spPr bwMode="auto">
          <a:xfrm>
            <a:off x="2698750" y="4473575"/>
            <a:ext cx="360363"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4" name="Rectangle 44"/>
          <p:cNvSpPr>
            <a:spLocks noChangeArrowheads="1"/>
          </p:cNvSpPr>
          <p:nvPr/>
        </p:nvSpPr>
        <p:spPr bwMode="auto">
          <a:xfrm>
            <a:off x="1619250" y="3033713"/>
            <a:ext cx="360363" cy="360362"/>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5" name="Rectangle 45"/>
          <p:cNvSpPr>
            <a:spLocks noChangeArrowheads="1"/>
          </p:cNvSpPr>
          <p:nvPr/>
        </p:nvSpPr>
        <p:spPr bwMode="auto">
          <a:xfrm>
            <a:off x="1258888" y="3033713"/>
            <a:ext cx="360362" cy="360362"/>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6" name="Rectangle 46"/>
          <p:cNvSpPr>
            <a:spLocks noChangeArrowheads="1"/>
          </p:cNvSpPr>
          <p:nvPr/>
        </p:nvSpPr>
        <p:spPr bwMode="auto">
          <a:xfrm>
            <a:off x="898525" y="3392488"/>
            <a:ext cx="360363" cy="360362"/>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7" name="Rectangle 47"/>
          <p:cNvSpPr>
            <a:spLocks noChangeArrowheads="1"/>
          </p:cNvSpPr>
          <p:nvPr/>
        </p:nvSpPr>
        <p:spPr bwMode="auto">
          <a:xfrm>
            <a:off x="898525" y="3033713"/>
            <a:ext cx="360363" cy="360362"/>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8" name="Rectangle 48"/>
          <p:cNvSpPr>
            <a:spLocks noChangeArrowheads="1"/>
          </p:cNvSpPr>
          <p:nvPr/>
        </p:nvSpPr>
        <p:spPr bwMode="auto">
          <a:xfrm>
            <a:off x="1619250" y="2673350"/>
            <a:ext cx="360363"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9" name="Rectangle 49"/>
          <p:cNvSpPr>
            <a:spLocks noChangeArrowheads="1"/>
          </p:cNvSpPr>
          <p:nvPr/>
        </p:nvSpPr>
        <p:spPr bwMode="auto">
          <a:xfrm>
            <a:off x="1258888" y="2673350"/>
            <a:ext cx="360362"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10" name="Rectangle 50"/>
          <p:cNvSpPr>
            <a:spLocks noChangeArrowheads="1"/>
          </p:cNvSpPr>
          <p:nvPr/>
        </p:nvSpPr>
        <p:spPr bwMode="auto">
          <a:xfrm>
            <a:off x="898525" y="2673350"/>
            <a:ext cx="360363"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11" name="Rectangle 51"/>
          <p:cNvSpPr>
            <a:spLocks noChangeArrowheads="1"/>
          </p:cNvSpPr>
          <p:nvPr/>
        </p:nvSpPr>
        <p:spPr bwMode="auto">
          <a:xfrm>
            <a:off x="2698750" y="2673350"/>
            <a:ext cx="360363"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12" name="Rectangle 52"/>
          <p:cNvSpPr>
            <a:spLocks noChangeArrowheads="1"/>
          </p:cNvSpPr>
          <p:nvPr/>
        </p:nvSpPr>
        <p:spPr bwMode="auto">
          <a:xfrm>
            <a:off x="2338388" y="2673350"/>
            <a:ext cx="360362"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13" name="Rectangle 53"/>
          <p:cNvSpPr>
            <a:spLocks noChangeArrowheads="1"/>
          </p:cNvSpPr>
          <p:nvPr/>
        </p:nvSpPr>
        <p:spPr bwMode="auto">
          <a:xfrm>
            <a:off x="1978025" y="2673350"/>
            <a:ext cx="360363"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14" name="Rectangle 54"/>
          <p:cNvSpPr>
            <a:spLocks noChangeArrowheads="1"/>
          </p:cNvSpPr>
          <p:nvPr/>
        </p:nvSpPr>
        <p:spPr bwMode="auto">
          <a:xfrm>
            <a:off x="3059113" y="2673350"/>
            <a:ext cx="360362"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107575" name="AutoShape 55"/>
          <p:cNvSpPr>
            <a:spLocks noChangeArrowheads="1"/>
          </p:cNvSpPr>
          <p:nvPr/>
        </p:nvSpPr>
        <p:spPr bwMode="auto">
          <a:xfrm>
            <a:off x="4211638" y="4003675"/>
            <a:ext cx="539750" cy="503238"/>
          </a:xfrm>
          <a:prstGeom prst="rightArrow">
            <a:avLst>
              <a:gd name="adj1" fmla="val 50000"/>
              <a:gd name="adj2" fmla="val 26814"/>
            </a:avLst>
          </a:prstGeom>
          <a:solidFill>
            <a:schemeClr val="bg2"/>
          </a:solidFill>
          <a:ln w="9525">
            <a:noFill/>
            <a:miter lim="800000"/>
            <a:headEnd/>
            <a:tailEnd/>
          </a:ln>
          <a:effectLst>
            <a:prstShdw prst="shdw17" dist="17961" dir="2700000">
              <a:schemeClr val="bg2">
                <a:gamma/>
                <a:shade val="60000"/>
                <a:invGamma/>
              </a:schemeClr>
            </a:prstShdw>
          </a:effectLst>
        </p:spPr>
        <p:txBody>
          <a:bodyPr wrap="none" anchor="ctr"/>
          <a:lstStyle/>
          <a:p>
            <a:pPr>
              <a:defRPr/>
            </a:pPr>
            <a:endParaRPr lang="ja-JP" altLang="en-US"/>
          </a:p>
        </p:txBody>
      </p:sp>
      <p:sp>
        <p:nvSpPr>
          <p:cNvPr id="107576" name="Text Box 56"/>
          <p:cNvSpPr txBox="1">
            <a:spLocks noChangeArrowheads="1"/>
          </p:cNvSpPr>
          <p:nvPr/>
        </p:nvSpPr>
        <p:spPr bwMode="auto">
          <a:xfrm>
            <a:off x="1995488" y="5949950"/>
            <a:ext cx="4953000" cy="495300"/>
          </a:xfrm>
          <a:prstGeom prst="rect">
            <a:avLst/>
          </a:prstGeom>
          <a:solidFill>
            <a:schemeClr val="bg1"/>
          </a:solidFill>
          <a:ln w="38100">
            <a:solidFill>
              <a:schemeClr val="folHlink"/>
            </a:solidFill>
            <a:miter lim="800000"/>
            <a:headEnd/>
            <a:tailEnd/>
          </a:ln>
        </p:spPr>
        <p:txBody>
          <a:bodyPr wrap="none">
            <a:spAutoFit/>
          </a:bodyPr>
          <a:lstStyle/>
          <a:p>
            <a:pPr eaLnBrk="1" hangingPunct="1"/>
            <a:r>
              <a:rPr lang="ja-JP" altLang="en-US">
                <a:latin typeface="Arial" pitchFamily="34" charset="0"/>
              </a:rPr>
              <a:t>量子化ビット数によって色数が決まる</a:t>
            </a:r>
          </a:p>
        </p:txBody>
      </p:sp>
      <p:grpSp>
        <p:nvGrpSpPr>
          <p:cNvPr id="2" name="Group 57"/>
          <p:cNvGrpSpPr>
            <a:grpSpLocks/>
          </p:cNvGrpSpPr>
          <p:nvPr/>
        </p:nvGrpSpPr>
        <p:grpSpPr bwMode="auto">
          <a:xfrm>
            <a:off x="5184775" y="1901825"/>
            <a:ext cx="3670300" cy="3614738"/>
            <a:chOff x="3266" y="1198"/>
            <a:chExt cx="2312" cy="2277"/>
          </a:xfrm>
        </p:grpSpPr>
        <p:sp>
          <p:nvSpPr>
            <p:cNvPr id="41018" name="Line 58"/>
            <p:cNvSpPr>
              <a:spLocks noChangeShapeType="1"/>
            </p:cNvSpPr>
            <p:nvPr/>
          </p:nvSpPr>
          <p:spPr bwMode="auto">
            <a:xfrm flipV="1">
              <a:off x="3266" y="1434"/>
              <a:ext cx="0" cy="2041"/>
            </a:xfrm>
            <a:prstGeom prst="line">
              <a:avLst/>
            </a:prstGeom>
            <a:noFill/>
            <a:ln w="19050">
              <a:solidFill>
                <a:schemeClr val="tx1"/>
              </a:solidFill>
              <a:round/>
              <a:headEnd/>
              <a:tailEnd type="arrow" w="med" len="med"/>
            </a:ln>
          </p:spPr>
          <p:txBody>
            <a:bodyPr/>
            <a:lstStyle/>
            <a:p>
              <a:endParaRPr lang="ja-JP" altLang="en-US"/>
            </a:p>
          </p:txBody>
        </p:sp>
        <p:sp>
          <p:nvSpPr>
            <p:cNvPr id="41019" name="Line 59"/>
            <p:cNvSpPr>
              <a:spLocks noChangeShapeType="1"/>
            </p:cNvSpPr>
            <p:nvPr/>
          </p:nvSpPr>
          <p:spPr bwMode="auto">
            <a:xfrm flipV="1">
              <a:off x="3266" y="3475"/>
              <a:ext cx="2132" cy="0"/>
            </a:xfrm>
            <a:prstGeom prst="line">
              <a:avLst/>
            </a:prstGeom>
            <a:noFill/>
            <a:ln w="19050">
              <a:solidFill>
                <a:schemeClr val="tx1"/>
              </a:solidFill>
              <a:round/>
              <a:headEnd/>
              <a:tailEnd type="arrow" w="med" len="med"/>
            </a:ln>
          </p:spPr>
          <p:txBody>
            <a:bodyPr/>
            <a:lstStyle/>
            <a:p>
              <a:endParaRPr lang="ja-JP" altLang="en-US"/>
            </a:p>
          </p:txBody>
        </p:sp>
        <p:sp>
          <p:nvSpPr>
            <p:cNvPr id="41020" name="Rectangle 60"/>
            <p:cNvSpPr>
              <a:spLocks noChangeArrowheads="1"/>
            </p:cNvSpPr>
            <p:nvPr/>
          </p:nvSpPr>
          <p:spPr bwMode="auto">
            <a:xfrm>
              <a:off x="3742" y="236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21" name="Rectangle 61"/>
            <p:cNvSpPr>
              <a:spLocks noChangeArrowheads="1"/>
            </p:cNvSpPr>
            <p:nvPr/>
          </p:nvSpPr>
          <p:spPr bwMode="auto">
            <a:xfrm>
              <a:off x="3515" y="236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22" name="Rectangle 62"/>
            <p:cNvSpPr>
              <a:spLocks noChangeArrowheads="1"/>
            </p:cNvSpPr>
            <p:nvPr/>
          </p:nvSpPr>
          <p:spPr bwMode="auto">
            <a:xfrm>
              <a:off x="3515" y="259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23" name="Rectangle 63"/>
            <p:cNvSpPr>
              <a:spLocks noChangeArrowheads="1"/>
            </p:cNvSpPr>
            <p:nvPr/>
          </p:nvSpPr>
          <p:spPr bwMode="auto">
            <a:xfrm>
              <a:off x="3515" y="281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24" name="Rectangle 64"/>
            <p:cNvSpPr>
              <a:spLocks noChangeArrowheads="1"/>
            </p:cNvSpPr>
            <p:nvPr/>
          </p:nvSpPr>
          <p:spPr bwMode="auto">
            <a:xfrm>
              <a:off x="3515" y="304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25" name="Rectangle 65"/>
            <p:cNvSpPr>
              <a:spLocks noChangeArrowheads="1"/>
            </p:cNvSpPr>
            <p:nvPr/>
          </p:nvSpPr>
          <p:spPr bwMode="auto">
            <a:xfrm>
              <a:off x="3742" y="304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26" name="Rectangle 66"/>
            <p:cNvSpPr>
              <a:spLocks noChangeArrowheads="1"/>
            </p:cNvSpPr>
            <p:nvPr/>
          </p:nvSpPr>
          <p:spPr bwMode="auto">
            <a:xfrm>
              <a:off x="3742" y="259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27" name="Rectangle 67"/>
            <p:cNvSpPr>
              <a:spLocks noChangeArrowheads="1"/>
            </p:cNvSpPr>
            <p:nvPr/>
          </p:nvSpPr>
          <p:spPr bwMode="auto">
            <a:xfrm>
              <a:off x="3742" y="281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28" name="Rectangle 68"/>
            <p:cNvSpPr>
              <a:spLocks noChangeArrowheads="1"/>
            </p:cNvSpPr>
            <p:nvPr/>
          </p:nvSpPr>
          <p:spPr bwMode="auto">
            <a:xfrm>
              <a:off x="3969" y="281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29" name="Rectangle 69"/>
            <p:cNvSpPr>
              <a:spLocks noChangeArrowheads="1"/>
            </p:cNvSpPr>
            <p:nvPr/>
          </p:nvSpPr>
          <p:spPr bwMode="auto">
            <a:xfrm>
              <a:off x="3969" y="304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0" name="Rectangle 70"/>
            <p:cNvSpPr>
              <a:spLocks noChangeArrowheads="1"/>
            </p:cNvSpPr>
            <p:nvPr/>
          </p:nvSpPr>
          <p:spPr bwMode="auto">
            <a:xfrm>
              <a:off x="4195" y="281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1" name="Rectangle 71"/>
            <p:cNvSpPr>
              <a:spLocks noChangeArrowheads="1"/>
            </p:cNvSpPr>
            <p:nvPr/>
          </p:nvSpPr>
          <p:spPr bwMode="auto">
            <a:xfrm>
              <a:off x="4422" y="281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2" name="Rectangle 72"/>
            <p:cNvSpPr>
              <a:spLocks noChangeArrowheads="1"/>
            </p:cNvSpPr>
            <p:nvPr/>
          </p:nvSpPr>
          <p:spPr bwMode="auto">
            <a:xfrm>
              <a:off x="4649" y="259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3" name="Rectangle 73"/>
            <p:cNvSpPr>
              <a:spLocks noChangeArrowheads="1"/>
            </p:cNvSpPr>
            <p:nvPr/>
          </p:nvSpPr>
          <p:spPr bwMode="auto">
            <a:xfrm>
              <a:off x="4649" y="236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4" name="Rectangle 74"/>
            <p:cNvSpPr>
              <a:spLocks noChangeArrowheads="1"/>
            </p:cNvSpPr>
            <p:nvPr/>
          </p:nvSpPr>
          <p:spPr bwMode="auto">
            <a:xfrm>
              <a:off x="4649" y="213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5" name="Rectangle 75"/>
            <p:cNvSpPr>
              <a:spLocks noChangeArrowheads="1"/>
            </p:cNvSpPr>
            <p:nvPr/>
          </p:nvSpPr>
          <p:spPr bwMode="auto">
            <a:xfrm>
              <a:off x="4422" y="191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6" name="Rectangle 76"/>
            <p:cNvSpPr>
              <a:spLocks noChangeArrowheads="1"/>
            </p:cNvSpPr>
            <p:nvPr/>
          </p:nvSpPr>
          <p:spPr bwMode="auto">
            <a:xfrm>
              <a:off x="4195" y="191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7" name="Rectangle 77"/>
            <p:cNvSpPr>
              <a:spLocks noChangeArrowheads="1"/>
            </p:cNvSpPr>
            <p:nvPr/>
          </p:nvSpPr>
          <p:spPr bwMode="auto">
            <a:xfrm>
              <a:off x="3969" y="213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8" name="Rectangle 78"/>
            <p:cNvSpPr>
              <a:spLocks noChangeArrowheads="1"/>
            </p:cNvSpPr>
            <p:nvPr/>
          </p:nvSpPr>
          <p:spPr bwMode="auto">
            <a:xfrm>
              <a:off x="4649" y="191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9" name="Rectangle 79"/>
            <p:cNvSpPr>
              <a:spLocks noChangeArrowheads="1"/>
            </p:cNvSpPr>
            <p:nvPr/>
          </p:nvSpPr>
          <p:spPr bwMode="auto">
            <a:xfrm>
              <a:off x="4876" y="191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0" name="Rectangle 80"/>
            <p:cNvSpPr>
              <a:spLocks noChangeArrowheads="1"/>
            </p:cNvSpPr>
            <p:nvPr/>
          </p:nvSpPr>
          <p:spPr bwMode="auto">
            <a:xfrm>
              <a:off x="4876" y="213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1" name="Rectangle 81"/>
            <p:cNvSpPr>
              <a:spLocks noChangeArrowheads="1"/>
            </p:cNvSpPr>
            <p:nvPr/>
          </p:nvSpPr>
          <p:spPr bwMode="auto">
            <a:xfrm>
              <a:off x="4876" y="236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2" name="Rectangle 82"/>
            <p:cNvSpPr>
              <a:spLocks noChangeArrowheads="1"/>
            </p:cNvSpPr>
            <p:nvPr/>
          </p:nvSpPr>
          <p:spPr bwMode="auto">
            <a:xfrm>
              <a:off x="3969" y="259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3" name="Rectangle 83"/>
            <p:cNvSpPr>
              <a:spLocks noChangeArrowheads="1"/>
            </p:cNvSpPr>
            <p:nvPr/>
          </p:nvSpPr>
          <p:spPr bwMode="auto">
            <a:xfrm>
              <a:off x="3969" y="236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4" name="Rectangle 84"/>
            <p:cNvSpPr>
              <a:spLocks noChangeArrowheads="1"/>
            </p:cNvSpPr>
            <p:nvPr/>
          </p:nvSpPr>
          <p:spPr bwMode="auto">
            <a:xfrm>
              <a:off x="4422" y="259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5" name="Rectangle 85"/>
            <p:cNvSpPr>
              <a:spLocks noChangeArrowheads="1"/>
            </p:cNvSpPr>
            <p:nvPr/>
          </p:nvSpPr>
          <p:spPr bwMode="auto">
            <a:xfrm>
              <a:off x="4422" y="236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6" name="Rectangle 86"/>
            <p:cNvSpPr>
              <a:spLocks noChangeArrowheads="1"/>
            </p:cNvSpPr>
            <p:nvPr/>
          </p:nvSpPr>
          <p:spPr bwMode="auto">
            <a:xfrm>
              <a:off x="4195" y="213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7" name="Rectangle 87"/>
            <p:cNvSpPr>
              <a:spLocks noChangeArrowheads="1"/>
            </p:cNvSpPr>
            <p:nvPr/>
          </p:nvSpPr>
          <p:spPr bwMode="auto">
            <a:xfrm>
              <a:off x="4195" y="259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8" name="Rectangle 88"/>
            <p:cNvSpPr>
              <a:spLocks noChangeArrowheads="1"/>
            </p:cNvSpPr>
            <p:nvPr/>
          </p:nvSpPr>
          <p:spPr bwMode="auto">
            <a:xfrm>
              <a:off x="4422" y="213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9" name="Rectangle 89"/>
            <p:cNvSpPr>
              <a:spLocks noChangeArrowheads="1"/>
            </p:cNvSpPr>
            <p:nvPr/>
          </p:nvSpPr>
          <p:spPr bwMode="auto">
            <a:xfrm>
              <a:off x="4195" y="236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0" name="Rectangle 90"/>
            <p:cNvSpPr>
              <a:spLocks noChangeArrowheads="1"/>
            </p:cNvSpPr>
            <p:nvPr/>
          </p:nvSpPr>
          <p:spPr bwMode="auto">
            <a:xfrm>
              <a:off x="3742" y="213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1" name="Rectangle 91"/>
            <p:cNvSpPr>
              <a:spLocks noChangeArrowheads="1"/>
            </p:cNvSpPr>
            <p:nvPr/>
          </p:nvSpPr>
          <p:spPr bwMode="auto">
            <a:xfrm>
              <a:off x="4195" y="304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2" name="Rectangle 92"/>
            <p:cNvSpPr>
              <a:spLocks noChangeArrowheads="1"/>
            </p:cNvSpPr>
            <p:nvPr/>
          </p:nvSpPr>
          <p:spPr bwMode="auto">
            <a:xfrm>
              <a:off x="4422" y="3045"/>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3" name="Rectangle 93"/>
            <p:cNvSpPr>
              <a:spLocks noChangeArrowheads="1"/>
            </p:cNvSpPr>
            <p:nvPr/>
          </p:nvSpPr>
          <p:spPr bwMode="auto">
            <a:xfrm>
              <a:off x="4649" y="3045"/>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4" name="Rectangle 94"/>
            <p:cNvSpPr>
              <a:spLocks noChangeArrowheads="1"/>
            </p:cNvSpPr>
            <p:nvPr/>
          </p:nvSpPr>
          <p:spPr bwMode="auto">
            <a:xfrm>
              <a:off x="4876" y="3045"/>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5" name="Rectangle 95"/>
            <p:cNvSpPr>
              <a:spLocks noChangeArrowheads="1"/>
            </p:cNvSpPr>
            <p:nvPr/>
          </p:nvSpPr>
          <p:spPr bwMode="auto">
            <a:xfrm>
              <a:off x="4876" y="2818"/>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6" name="Rectangle 96"/>
            <p:cNvSpPr>
              <a:spLocks noChangeArrowheads="1"/>
            </p:cNvSpPr>
            <p:nvPr/>
          </p:nvSpPr>
          <p:spPr bwMode="auto">
            <a:xfrm>
              <a:off x="4876" y="2591"/>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7" name="Rectangle 97"/>
            <p:cNvSpPr>
              <a:spLocks noChangeArrowheads="1"/>
            </p:cNvSpPr>
            <p:nvPr/>
          </p:nvSpPr>
          <p:spPr bwMode="auto">
            <a:xfrm>
              <a:off x="4649" y="2818"/>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8" name="Rectangle 98"/>
            <p:cNvSpPr>
              <a:spLocks noChangeArrowheads="1"/>
            </p:cNvSpPr>
            <p:nvPr/>
          </p:nvSpPr>
          <p:spPr bwMode="auto">
            <a:xfrm>
              <a:off x="3969" y="1911"/>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9" name="Rectangle 99"/>
            <p:cNvSpPr>
              <a:spLocks noChangeArrowheads="1"/>
            </p:cNvSpPr>
            <p:nvPr/>
          </p:nvSpPr>
          <p:spPr bwMode="auto">
            <a:xfrm>
              <a:off x="3742" y="1911"/>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0" name="Rectangle 100"/>
            <p:cNvSpPr>
              <a:spLocks noChangeArrowheads="1"/>
            </p:cNvSpPr>
            <p:nvPr/>
          </p:nvSpPr>
          <p:spPr bwMode="auto">
            <a:xfrm>
              <a:off x="3515" y="213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1" name="Rectangle 101"/>
            <p:cNvSpPr>
              <a:spLocks noChangeArrowheads="1"/>
            </p:cNvSpPr>
            <p:nvPr/>
          </p:nvSpPr>
          <p:spPr bwMode="auto">
            <a:xfrm>
              <a:off x="3515" y="1911"/>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2" name="Rectangle 102"/>
            <p:cNvSpPr>
              <a:spLocks noChangeArrowheads="1"/>
            </p:cNvSpPr>
            <p:nvPr/>
          </p:nvSpPr>
          <p:spPr bwMode="auto">
            <a:xfrm>
              <a:off x="3969" y="168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3" name="Rectangle 103"/>
            <p:cNvSpPr>
              <a:spLocks noChangeArrowheads="1"/>
            </p:cNvSpPr>
            <p:nvPr/>
          </p:nvSpPr>
          <p:spPr bwMode="auto">
            <a:xfrm>
              <a:off x="3742" y="168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4" name="Rectangle 104"/>
            <p:cNvSpPr>
              <a:spLocks noChangeArrowheads="1"/>
            </p:cNvSpPr>
            <p:nvPr/>
          </p:nvSpPr>
          <p:spPr bwMode="auto">
            <a:xfrm>
              <a:off x="3515" y="168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5" name="Rectangle 105"/>
            <p:cNvSpPr>
              <a:spLocks noChangeArrowheads="1"/>
            </p:cNvSpPr>
            <p:nvPr/>
          </p:nvSpPr>
          <p:spPr bwMode="auto">
            <a:xfrm>
              <a:off x="4649" y="168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6" name="Rectangle 106"/>
            <p:cNvSpPr>
              <a:spLocks noChangeArrowheads="1"/>
            </p:cNvSpPr>
            <p:nvPr/>
          </p:nvSpPr>
          <p:spPr bwMode="auto">
            <a:xfrm>
              <a:off x="4422" y="168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7" name="Rectangle 107"/>
            <p:cNvSpPr>
              <a:spLocks noChangeArrowheads="1"/>
            </p:cNvSpPr>
            <p:nvPr/>
          </p:nvSpPr>
          <p:spPr bwMode="auto">
            <a:xfrm>
              <a:off x="4195" y="168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8" name="Rectangle 108"/>
            <p:cNvSpPr>
              <a:spLocks noChangeArrowheads="1"/>
            </p:cNvSpPr>
            <p:nvPr/>
          </p:nvSpPr>
          <p:spPr bwMode="auto">
            <a:xfrm>
              <a:off x="4876" y="168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9" name="Text Box 109"/>
            <p:cNvSpPr txBox="1">
              <a:spLocks noChangeArrowheads="1"/>
            </p:cNvSpPr>
            <p:nvPr/>
          </p:nvSpPr>
          <p:spPr bwMode="auto">
            <a:xfrm>
              <a:off x="3538" y="168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70" name="Text Box 110"/>
            <p:cNvSpPr txBox="1">
              <a:spLocks noChangeArrowheads="1"/>
            </p:cNvSpPr>
            <p:nvPr/>
          </p:nvSpPr>
          <p:spPr bwMode="auto">
            <a:xfrm>
              <a:off x="3538" y="191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71" name="Text Box 111"/>
            <p:cNvSpPr txBox="1">
              <a:spLocks noChangeArrowheads="1"/>
            </p:cNvSpPr>
            <p:nvPr/>
          </p:nvSpPr>
          <p:spPr bwMode="auto">
            <a:xfrm>
              <a:off x="3538" y="2137"/>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72" name="Text Box 112"/>
            <p:cNvSpPr txBox="1">
              <a:spLocks noChangeArrowheads="1"/>
            </p:cNvSpPr>
            <p:nvPr/>
          </p:nvSpPr>
          <p:spPr bwMode="auto">
            <a:xfrm>
              <a:off x="3538" y="236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073" name="Text Box 113"/>
            <p:cNvSpPr txBox="1">
              <a:spLocks noChangeArrowheads="1"/>
            </p:cNvSpPr>
            <p:nvPr/>
          </p:nvSpPr>
          <p:spPr bwMode="auto">
            <a:xfrm>
              <a:off x="3538" y="259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074" name="Text Box 114"/>
            <p:cNvSpPr txBox="1">
              <a:spLocks noChangeArrowheads="1"/>
            </p:cNvSpPr>
            <p:nvPr/>
          </p:nvSpPr>
          <p:spPr bwMode="auto">
            <a:xfrm>
              <a:off x="3538" y="2818"/>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075" name="Text Box 115"/>
            <p:cNvSpPr txBox="1">
              <a:spLocks noChangeArrowheads="1"/>
            </p:cNvSpPr>
            <p:nvPr/>
          </p:nvSpPr>
          <p:spPr bwMode="auto">
            <a:xfrm>
              <a:off x="3538" y="3045"/>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076" name="Text Box 116"/>
            <p:cNvSpPr txBox="1">
              <a:spLocks noChangeArrowheads="1"/>
            </p:cNvSpPr>
            <p:nvPr/>
          </p:nvSpPr>
          <p:spPr bwMode="auto">
            <a:xfrm>
              <a:off x="3765" y="168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77" name="Text Box 117"/>
            <p:cNvSpPr txBox="1">
              <a:spLocks noChangeArrowheads="1"/>
            </p:cNvSpPr>
            <p:nvPr/>
          </p:nvSpPr>
          <p:spPr bwMode="auto">
            <a:xfrm>
              <a:off x="3765" y="191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78" name="Text Box 118"/>
            <p:cNvSpPr txBox="1">
              <a:spLocks noChangeArrowheads="1"/>
            </p:cNvSpPr>
            <p:nvPr/>
          </p:nvSpPr>
          <p:spPr bwMode="auto">
            <a:xfrm>
              <a:off x="3765" y="2137"/>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079" name="Text Box 119"/>
            <p:cNvSpPr txBox="1">
              <a:spLocks noChangeArrowheads="1"/>
            </p:cNvSpPr>
            <p:nvPr/>
          </p:nvSpPr>
          <p:spPr bwMode="auto">
            <a:xfrm>
              <a:off x="3765" y="236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080" name="Text Box 120"/>
            <p:cNvSpPr txBox="1">
              <a:spLocks noChangeArrowheads="1"/>
            </p:cNvSpPr>
            <p:nvPr/>
          </p:nvSpPr>
          <p:spPr bwMode="auto">
            <a:xfrm>
              <a:off x="3765" y="259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081" name="Text Box 121"/>
            <p:cNvSpPr txBox="1">
              <a:spLocks noChangeArrowheads="1"/>
            </p:cNvSpPr>
            <p:nvPr/>
          </p:nvSpPr>
          <p:spPr bwMode="auto">
            <a:xfrm>
              <a:off x="3765" y="2818"/>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082" name="Text Box 122"/>
            <p:cNvSpPr txBox="1">
              <a:spLocks noChangeArrowheads="1"/>
            </p:cNvSpPr>
            <p:nvPr/>
          </p:nvSpPr>
          <p:spPr bwMode="auto">
            <a:xfrm>
              <a:off x="3765" y="3045"/>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083" name="Text Box 123"/>
            <p:cNvSpPr txBox="1">
              <a:spLocks noChangeArrowheads="1"/>
            </p:cNvSpPr>
            <p:nvPr/>
          </p:nvSpPr>
          <p:spPr bwMode="auto">
            <a:xfrm>
              <a:off x="3991" y="168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84" name="Text Box 124"/>
            <p:cNvSpPr txBox="1">
              <a:spLocks noChangeArrowheads="1"/>
            </p:cNvSpPr>
            <p:nvPr/>
          </p:nvSpPr>
          <p:spPr bwMode="auto">
            <a:xfrm>
              <a:off x="3991" y="191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85" name="Text Box 125"/>
            <p:cNvSpPr txBox="1">
              <a:spLocks noChangeArrowheads="1"/>
            </p:cNvSpPr>
            <p:nvPr/>
          </p:nvSpPr>
          <p:spPr bwMode="auto">
            <a:xfrm>
              <a:off x="3991" y="2137"/>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086" name="Text Box 126"/>
            <p:cNvSpPr txBox="1">
              <a:spLocks noChangeArrowheads="1"/>
            </p:cNvSpPr>
            <p:nvPr/>
          </p:nvSpPr>
          <p:spPr bwMode="auto">
            <a:xfrm>
              <a:off x="3991" y="236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3</a:t>
              </a:r>
            </a:p>
          </p:txBody>
        </p:sp>
        <p:sp>
          <p:nvSpPr>
            <p:cNvPr id="41087" name="Text Box 127"/>
            <p:cNvSpPr txBox="1">
              <a:spLocks noChangeArrowheads="1"/>
            </p:cNvSpPr>
            <p:nvPr/>
          </p:nvSpPr>
          <p:spPr bwMode="auto">
            <a:xfrm>
              <a:off x="3991" y="259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3</a:t>
              </a:r>
            </a:p>
          </p:txBody>
        </p:sp>
        <p:sp>
          <p:nvSpPr>
            <p:cNvPr id="41088" name="Text Box 128"/>
            <p:cNvSpPr txBox="1">
              <a:spLocks noChangeArrowheads="1"/>
            </p:cNvSpPr>
            <p:nvPr/>
          </p:nvSpPr>
          <p:spPr bwMode="auto">
            <a:xfrm>
              <a:off x="3991" y="2818"/>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089" name="Text Box 129"/>
            <p:cNvSpPr txBox="1">
              <a:spLocks noChangeArrowheads="1"/>
            </p:cNvSpPr>
            <p:nvPr/>
          </p:nvSpPr>
          <p:spPr bwMode="auto">
            <a:xfrm>
              <a:off x="3991" y="3045"/>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090" name="Text Box 130"/>
            <p:cNvSpPr txBox="1">
              <a:spLocks noChangeArrowheads="1"/>
            </p:cNvSpPr>
            <p:nvPr/>
          </p:nvSpPr>
          <p:spPr bwMode="auto">
            <a:xfrm>
              <a:off x="4218" y="168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91" name="Text Box 131"/>
            <p:cNvSpPr txBox="1">
              <a:spLocks noChangeArrowheads="1"/>
            </p:cNvSpPr>
            <p:nvPr/>
          </p:nvSpPr>
          <p:spPr bwMode="auto">
            <a:xfrm>
              <a:off x="4218" y="191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092" name="Text Box 132"/>
            <p:cNvSpPr txBox="1">
              <a:spLocks noChangeArrowheads="1"/>
            </p:cNvSpPr>
            <p:nvPr/>
          </p:nvSpPr>
          <p:spPr bwMode="auto">
            <a:xfrm>
              <a:off x="4218" y="2137"/>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3</a:t>
              </a:r>
            </a:p>
          </p:txBody>
        </p:sp>
        <p:sp>
          <p:nvSpPr>
            <p:cNvPr id="41093" name="Text Box 133"/>
            <p:cNvSpPr txBox="1">
              <a:spLocks noChangeArrowheads="1"/>
            </p:cNvSpPr>
            <p:nvPr/>
          </p:nvSpPr>
          <p:spPr bwMode="auto">
            <a:xfrm>
              <a:off x="4218" y="236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5</a:t>
              </a:r>
            </a:p>
          </p:txBody>
        </p:sp>
        <p:sp>
          <p:nvSpPr>
            <p:cNvPr id="41094" name="Text Box 134"/>
            <p:cNvSpPr txBox="1">
              <a:spLocks noChangeArrowheads="1"/>
            </p:cNvSpPr>
            <p:nvPr/>
          </p:nvSpPr>
          <p:spPr bwMode="auto">
            <a:xfrm>
              <a:off x="4218" y="259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3</a:t>
              </a:r>
            </a:p>
          </p:txBody>
        </p:sp>
        <p:sp>
          <p:nvSpPr>
            <p:cNvPr id="41095" name="Text Box 135"/>
            <p:cNvSpPr txBox="1">
              <a:spLocks noChangeArrowheads="1"/>
            </p:cNvSpPr>
            <p:nvPr/>
          </p:nvSpPr>
          <p:spPr bwMode="auto">
            <a:xfrm>
              <a:off x="4218" y="2818"/>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096" name="Text Box 136"/>
            <p:cNvSpPr txBox="1">
              <a:spLocks noChangeArrowheads="1"/>
            </p:cNvSpPr>
            <p:nvPr/>
          </p:nvSpPr>
          <p:spPr bwMode="auto">
            <a:xfrm>
              <a:off x="4218" y="3045"/>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97" name="Text Box 137"/>
            <p:cNvSpPr txBox="1">
              <a:spLocks noChangeArrowheads="1"/>
            </p:cNvSpPr>
            <p:nvPr/>
          </p:nvSpPr>
          <p:spPr bwMode="auto">
            <a:xfrm>
              <a:off x="4445" y="168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98" name="Text Box 138"/>
            <p:cNvSpPr txBox="1">
              <a:spLocks noChangeArrowheads="1"/>
            </p:cNvSpPr>
            <p:nvPr/>
          </p:nvSpPr>
          <p:spPr bwMode="auto">
            <a:xfrm>
              <a:off x="4445" y="191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099" name="Text Box 139"/>
            <p:cNvSpPr txBox="1">
              <a:spLocks noChangeArrowheads="1"/>
            </p:cNvSpPr>
            <p:nvPr/>
          </p:nvSpPr>
          <p:spPr bwMode="auto">
            <a:xfrm>
              <a:off x="4445" y="2137"/>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3</a:t>
              </a:r>
            </a:p>
          </p:txBody>
        </p:sp>
        <p:sp>
          <p:nvSpPr>
            <p:cNvPr id="41100" name="Text Box 140"/>
            <p:cNvSpPr txBox="1">
              <a:spLocks noChangeArrowheads="1"/>
            </p:cNvSpPr>
            <p:nvPr/>
          </p:nvSpPr>
          <p:spPr bwMode="auto">
            <a:xfrm>
              <a:off x="4445" y="236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3</a:t>
              </a:r>
            </a:p>
          </p:txBody>
        </p:sp>
        <p:sp>
          <p:nvSpPr>
            <p:cNvPr id="41101" name="Text Box 141"/>
            <p:cNvSpPr txBox="1">
              <a:spLocks noChangeArrowheads="1"/>
            </p:cNvSpPr>
            <p:nvPr/>
          </p:nvSpPr>
          <p:spPr bwMode="auto">
            <a:xfrm>
              <a:off x="4445" y="259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3</a:t>
              </a:r>
            </a:p>
          </p:txBody>
        </p:sp>
        <p:sp>
          <p:nvSpPr>
            <p:cNvPr id="41102" name="Text Box 142"/>
            <p:cNvSpPr txBox="1">
              <a:spLocks noChangeArrowheads="1"/>
            </p:cNvSpPr>
            <p:nvPr/>
          </p:nvSpPr>
          <p:spPr bwMode="auto">
            <a:xfrm>
              <a:off x="4445" y="2818"/>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103" name="Text Box 143"/>
            <p:cNvSpPr txBox="1">
              <a:spLocks noChangeArrowheads="1"/>
            </p:cNvSpPr>
            <p:nvPr/>
          </p:nvSpPr>
          <p:spPr bwMode="auto">
            <a:xfrm>
              <a:off x="4445" y="3045"/>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104" name="Text Box 144"/>
            <p:cNvSpPr txBox="1">
              <a:spLocks noChangeArrowheads="1"/>
            </p:cNvSpPr>
            <p:nvPr/>
          </p:nvSpPr>
          <p:spPr bwMode="auto">
            <a:xfrm>
              <a:off x="4672" y="168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105" name="Text Box 145"/>
            <p:cNvSpPr txBox="1">
              <a:spLocks noChangeArrowheads="1"/>
            </p:cNvSpPr>
            <p:nvPr/>
          </p:nvSpPr>
          <p:spPr bwMode="auto">
            <a:xfrm>
              <a:off x="4672" y="191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106" name="Text Box 146"/>
            <p:cNvSpPr txBox="1">
              <a:spLocks noChangeArrowheads="1"/>
            </p:cNvSpPr>
            <p:nvPr/>
          </p:nvSpPr>
          <p:spPr bwMode="auto">
            <a:xfrm>
              <a:off x="4672" y="2137"/>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107" name="Text Box 147"/>
            <p:cNvSpPr txBox="1">
              <a:spLocks noChangeArrowheads="1"/>
            </p:cNvSpPr>
            <p:nvPr/>
          </p:nvSpPr>
          <p:spPr bwMode="auto">
            <a:xfrm>
              <a:off x="4672" y="236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108" name="Text Box 148"/>
            <p:cNvSpPr txBox="1">
              <a:spLocks noChangeArrowheads="1"/>
            </p:cNvSpPr>
            <p:nvPr/>
          </p:nvSpPr>
          <p:spPr bwMode="auto">
            <a:xfrm>
              <a:off x="4672" y="259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109" name="Text Box 149"/>
            <p:cNvSpPr txBox="1">
              <a:spLocks noChangeArrowheads="1"/>
            </p:cNvSpPr>
            <p:nvPr/>
          </p:nvSpPr>
          <p:spPr bwMode="auto">
            <a:xfrm>
              <a:off x="4672" y="2818"/>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110" name="Text Box 150"/>
            <p:cNvSpPr txBox="1">
              <a:spLocks noChangeArrowheads="1"/>
            </p:cNvSpPr>
            <p:nvPr/>
          </p:nvSpPr>
          <p:spPr bwMode="auto">
            <a:xfrm>
              <a:off x="4672" y="3045"/>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111" name="Text Box 151"/>
            <p:cNvSpPr txBox="1">
              <a:spLocks noChangeArrowheads="1"/>
            </p:cNvSpPr>
            <p:nvPr/>
          </p:nvSpPr>
          <p:spPr bwMode="auto">
            <a:xfrm>
              <a:off x="4898" y="168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112" name="Text Box 152"/>
            <p:cNvSpPr txBox="1">
              <a:spLocks noChangeArrowheads="1"/>
            </p:cNvSpPr>
            <p:nvPr/>
          </p:nvSpPr>
          <p:spPr bwMode="auto">
            <a:xfrm>
              <a:off x="4898" y="191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113" name="Text Box 153"/>
            <p:cNvSpPr txBox="1">
              <a:spLocks noChangeArrowheads="1"/>
            </p:cNvSpPr>
            <p:nvPr/>
          </p:nvSpPr>
          <p:spPr bwMode="auto">
            <a:xfrm>
              <a:off x="4898" y="2137"/>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114" name="Text Box 154"/>
            <p:cNvSpPr txBox="1">
              <a:spLocks noChangeArrowheads="1"/>
            </p:cNvSpPr>
            <p:nvPr/>
          </p:nvSpPr>
          <p:spPr bwMode="auto">
            <a:xfrm>
              <a:off x="4898" y="236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115" name="Text Box 155"/>
            <p:cNvSpPr txBox="1">
              <a:spLocks noChangeArrowheads="1"/>
            </p:cNvSpPr>
            <p:nvPr/>
          </p:nvSpPr>
          <p:spPr bwMode="auto">
            <a:xfrm>
              <a:off x="4898" y="259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116" name="Text Box 156"/>
            <p:cNvSpPr txBox="1">
              <a:spLocks noChangeArrowheads="1"/>
            </p:cNvSpPr>
            <p:nvPr/>
          </p:nvSpPr>
          <p:spPr bwMode="auto">
            <a:xfrm>
              <a:off x="4898" y="2818"/>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117" name="Text Box 157"/>
            <p:cNvSpPr txBox="1">
              <a:spLocks noChangeArrowheads="1"/>
            </p:cNvSpPr>
            <p:nvPr/>
          </p:nvSpPr>
          <p:spPr bwMode="auto">
            <a:xfrm>
              <a:off x="4898" y="3045"/>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118" name="Text Box 158"/>
            <p:cNvSpPr txBox="1">
              <a:spLocks noChangeArrowheads="1"/>
            </p:cNvSpPr>
            <p:nvPr/>
          </p:nvSpPr>
          <p:spPr bwMode="auto">
            <a:xfrm>
              <a:off x="4014" y="1198"/>
              <a:ext cx="1564" cy="404"/>
            </a:xfrm>
            <a:prstGeom prst="rect">
              <a:avLst/>
            </a:prstGeom>
            <a:noFill/>
            <a:ln w="9525">
              <a:noFill/>
              <a:miter lim="800000"/>
              <a:headEnd/>
              <a:tailEnd/>
            </a:ln>
          </p:spPr>
          <p:txBody>
            <a:bodyPr wrap="none">
              <a:spAutoFit/>
            </a:bodyPr>
            <a:lstStyle/>
            <a:p>
              <a:pPr eaLnBrk="1" hangingPunct="1"/>
              <a:r>
                <a:rPr lang="ja-JP" altLang="en-US" sz="1800">
                  <a:latin typeface="Arial" pitchFamily="34" charset="0"/>
                </a:rPr>
                <a:t>色は数値として表される</a:t>
              </a:r>
            </a:p>
            <a:p>
              <a:pPr eaLnBrk="1" hangingPunct="1"/>
              <a:r>
                <a:rPr lang="en-US" altLang="ja-JP" sz="1800">
                  <a:latin typeface="Arial" pitchFamily="34" charset="0"/>
                </a:rPr>
                <a:t>(</a:t>
              </a:r>
              <a:r>
                <a:rPr lang="ja-JP" altLang="en-US" sz="1800">
                  <a:latin typeface="Arial" pitchFamily="34" charset="0"/>
                </a:rPr>
                <a:t>行列形式</a:t>
              </a:r>
              <a:r>
                <a:rPr lang="en-US" altLang="ja-JP" sz="1800">
                  <a:latin typeface="Arial" pitchFamily="34" charset="0"/>
                </a:rPr>
                <a:t>)</a:t>
              </a:r>
            </a:p>
          </p:txBody>
        </p:sp>
      </p:grpSp>
    </p:spTree>
    <p:extLst>
      <p:ext uri="{BB962C8B-B14F-4D97-AF65-F5344CB8AC3E}">
        <p14:creationId xmlns:p14="http://schemas.microsoft.com/office/powerpoint/2010/main" val="3043374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7575"/>
                                        </p:tgtEl>
                                        <p:attrNameLst>
                                          <p:attrName>style.visibility</p:attrName>
                                        </p:attrNameLst>
                                      </p:cBhvr>
                                      <p:to>
                                        <p:strVal val="visible"/>
                                      </p:to>
                                    </p:set>
                                    <p:animEffect transition="in" filter="dissolve">
                                      <p:cBhvr>
                                        <p:cTn id="7" dur="500"/>
                                        <p:tgtEl>
                                          <p:spTgt spid="10757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07576"/>
                                        </p:tgtEl>
                                        <p:attrNameLst>
                                          <p:attrName>style.visibility</p:attrName>
                                        </p:attrNameLst>
                                      </p:cBhvr>
                                      <p:to>
                                        <p:strVal val="visible"/>
                                      </p:to>
                                    </p:set>
                                    <p:animEffect transition="in" filter="dissolve">
                                      <p:cBhvr>
                                        <p:cTn id="16" dur="500"/>
                                        <p:tgtEl>
                                          <p:spTgt spid="1075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75" grpId="0" animBg="1"/>
      <p:bldP spid="10757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K10D_CCD.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9512" y="1556792"/>
            <a:ext cx="2090057" cy="1638082"/>
          </a:xfrm>
          <a:prstGeom prst="rect">
            <a:avLst/>
          </a:prstGeom>
        </p:spPr>
      </p:pic>
      <p:pic>
        <p:nvPicPr>
          <p:cNvPr id="5" name="図 4" descr="ccd-sensor.g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63888" y="1412776"/>
            <a:ext cx="3479800" cy="2933700"/>
          </a:xfrm>
          <a:prstGeom prst="rect">
            <a:avLst/>
          </a:prstGeom>
        </p:spPr>
      </p:pic>
      <p:sp>
        <p:nvSpPr>
          <p:cNvPr id="2" name="タイトル 1"/>
          <p:cNvSpPr>
            <a:spLocks noGrp="1"/>
          </p:cNvSpPr>
          <p:nvPr>
            <p:ph type="title"/>
          </p:nvPr>
        </p:nvSpPr>
        <p:spPr/>
        <p:txBody>
          <a:bodyPr/>
          <a:lstStyle/>
          <a:p>
            <a:r>
              <a:rPr lang="ja-JP" altLang="en-US" dirty="0"/>
              <a:t>受光素子</a:t>
            </a:r>
            <a:endParaRPr kumimoji="1" lang="ja-JP" altLang="en-US" dirty="0"/>
          </a:p>
        </p:txBody>
      </p:sp>
      <p:sp>
        <p:nvSpPr>
          <p:cNvPr id="3" name="テキスト ボックス 2"/>
          <p:cNvSpPr txBox="1"/>
          <p:nvPr/>
        </p:nvSpPr>
        <p:spPr>
          <a:xfrm>
            <a:off x="827584" y="4797152"/>
            <a:ext cx="8062976" cy="1323439"/>
          </a:xfrm>
          <a:prstGeom prst="rect">
            <a:avLst/>
          </a:prstGeom>
          <a:noFill/>
        </p:spPr>
        <p:txBody>
          <a:bodyPr wrap="none" rtlCol="0">
            <a:spAutoFit/>
          </a:bodyPr>
          <a:lstStyle/>
          <a:p>
            <a:r>
              <a:rPr kumimoji="1" lang="ja-JP" altLang="en-US" sz="2000" dirty="0"/>
              <a:t>フィルムの代わりに</a:t>
            </a:r>
            <a:r>
              <a:rPr kumimoji="1" lang="en-US" altLang="ja-JP" sz="2000" dirty="0"/>
              <a:t>CCD</a:t>
            </a:r>
            <a:r>
              <a:rPr kumimoji="1" lang="ja-JP" altLang="en-US" sz="2000" dirty="0"/>
              <a:t>や</a:t>
            </a:r>
            <a:r>
              <a:rPr kumimoji="1" lang="en-US" altLang="ja-JP" sz="2000" dirty="0"/>
              <a:t>CMOS</a:t>
            </a:r>
            <a:r>
              <a:rPr kumimoji="1" lang="ja-JP" altLang="en-US" sz="2000" dirty="0"/>
              <a:t>といったデジタル素子が使用される</a:t>
            </a:r>
            <a:endParaRPr kumimoji="1" lang="en-US" altLang="ja-JP" sz="2000" dirty="0"/>
          </a:p>
          <a:p>
            <a:r>
              <a:rPr lang="ja-JP" altLang="ja-JP" sz="2000" dirty="0"/>
              <a:t>　</a:t>
            </a:r>
            <a:r>
              <a:rPr lang="ja-JP" altLang="en-US" sz="2000" dirty="0"/>
              <a:t>１画素に１素子！</a:t>
            </a:r>
            <a:endParaRPr lang="en-US" altLang="ja-JP" sz="2000" dirty="0"/>
          </a:p>
          <a:p>
            <a:r>
              <a:rPr kumimoji="1" lang="ja-JP" altLang="en-US" sz="2000" dirty="0"/>
              <a:t>例えば４０００</a:t>
            </a:r>
            <a:r>
              <a:rPr kumimoji="1" lang="en-US" altLang="ja-JP" sz="2000" dirty="0"/>
              <a:t>x</a:t>
            </a:r>
            <a:r>
              <a:rPr kumimoji="1" lang="ja-JP" altLang="en-US" sz="2000" dirty="0"/>
              <a:t>３０００＝</a:t>
            </a:r>
            <a:r>
              <a:rPr kumimoji="1" lang="ja-JP" altLang="en-US" sz="2000" dirty="0" smtClean="0"/>
              <a:t>１２，０００，０００画素</a:t>
            </a:r>
            <a:r>
              <a:rPr kumimoji="1" lang="ja-JP" altLang="en-US" sz="2000" dirty="0"/>
              <a:t>のカメラ</a:t>
            </a:r>
            <a:r>
              <a:rPr kumimoji="1" lang="ja-JP" altLang="en-US" sz="2000" dirty="0" smtClean="0"/>
              <a:t>：</a:t>
            </a:r>
            <a:endParaRPr kumimoji="1" lang="en-US" altLang="ja-JP" sz="2000" dirty="0" smtClean="0"/>
          </a:p>
          <a:p>
            <a:r>
              <a:rPr lang="en-US" altLang="ja-JP" sz="2000" dirty="0"/>
              <a:t>	</a:t>
            </a:r>
            <a:r>
              <a:rPr lang="en-US" altLang="ja-JP" sz="2000" dirty="0" smtClean="0"/>
              <a:t>					</a:t>
            </a:r>
            <a:r>
              <a:rPr kumimoji="1" lang="ja-JP" altLang="en-US" sz="2000" dirty="0" smtClean="0"/>
              <a:t>１２００万個</a:t>
            </a:r>
            <a:r>
              <a:rPr kumimoji="1" lang="ja-JP" altLang="en-US" sz="2000" dirty="0"/>
              <a:t>の素子</a:t>
            </a:r>
          </a:p>
        </p:txBody>
      </p:sp>
    </p:spTree>
    <p:extLst>
      <p:ext uri="{BB962C8B-B14F-4D97-AF65-F5344CB8AC3E}">
        <p14:creationId xmlns:p14="http://schemas.microsoft.com/office/powerpoint/2010/main" val="74817939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色の表現</a:t>
            </a:r>
          </a:p>
        </p:txBody>
      </p:sp>
      <p:pic>
        <p:nvPicPr>
          <p:cNvPr id="4" name="図 3" descr="zu-02-3ccd.gi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14705" y="3384340"/>
            <a:ext cx="6883400" cy="2755900"/>
          </a:xfrm>
          <a:prstGeom prst="rect">
            <a:avLst/>
          </a:prstGeom>
        </p:spPr>
      </p:pic>
      <p:pic>
        <p:nvPicPr>
          <p:cNvPr id="5" name="図 4" descr="genpo3gensyoku_spectre.g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134707" y="1177407"/>
            <a:ext cx="3197858" cy="2220735"/>
          </a:xfrm>
          <a:prstGeom prst="rect">
            <a:avLst/>
          </a:prstGeom>
        </p:spPr>
      </p:pic>
      <p:sp>
        <p:nvSpPr>
          <p:cNvPr id="6" name="テキスト ボックス 5"/>
          <p:cNvSpPr txBox="1"/>
          <p:nvPr/>
        </p:nvSpPr>
        <p:spPr>
          <a:xfrm>
            <a:off x="2392484" y="6105270"/>
            <a:ext cx="6581531" cy="584775"/>
          </a:xfrm>
          <a:prstGeom prst="rect">
            <a:avLst/>
          </a:prstGeom>
          <a:noFill/>
        </p:spPr>
        <p:txBody>
          <a:bodyPr wrap="square" rtlCol="0">
            <a:spAutoFit/>
          </a:bodyPr>
          <a:lstStyle/>
          <a:p>
            <a:r>
              <a:rPr lang="en-US" altLang="ja-JP" dirty="0" smtClean="0"/>
              <a:t>	</a:t>
            </a:r>
            <a:r>
              <a:rPr lang="ja-JP" altLang="en-US" dirty="0" smtClean="0"/>
              <a:t>　　</a:t>
            </a:r>
            <a:r>
              <a:rPr lang="en-US" altLang="ja-JP" dirty="0" smtClean="0"/>
              <a:t>3CCD</a:t>
            </a:r>
            <a:r>
              <a:rPr lang="ja-JP" altLang="en-US" dirty="0"/>
              <a:t>による撮影</a:t>
            </a:r>
            <a:endParaRPr lang="en-US" altLang="ja-JP" dirty="0"/>
          </a:p>
          <a:p>
            <a:r>
              <a:rPr kumimoji="1" lang="en-US" altLang="ja-JP" sz="1400" dirty="0" smtClean="0"/>
              <a:t>※</a:t>
            </a:r>
            <a:r>
              <a:rPr kumimoji="1" lang="ja-JP" altLang="en-US" sz="1400" dirty="0" smtClean="0"/>
              <a:t> 通常</a:t>
            </a:r>
            <a:r>
              <a:rPr kumimoji="1" lang="ja-JP" altLang="en-US" sz="1400" dirty="0"/>
              <a:t>のデジカメは</a:t>
            </a:r>
            <a:r>
              <a:rPr lang="ja-JP" altLang="en-US" sz="1400" dirty="0"/>
              <a:t>１</a:t>
            </a:r>
            <a:r>
              <a:rPr lang="en-US" altLang="ja-JP" sz="1400" dirty="0"/>
              <a:t>CCD</a:t>
            </a:r>
            <a:r>
              <a:rPr lang="ja-JP" altLang="en-US" sz="1400" dirty="0"/>
              <a:t>の</a:t>
            </a:r>
            <a:r>
              <a:rPr kumimoji="1" lang="ja-JP" altLang="en-US" sz="1400" dirty="0"/>
              <a:t>ベイヤ式だがここでは簡単のため</a:t>
            </a:r>
          </a:p>
        </p:txBody>
      </p:sp>
      <p:sp>
        <p:nvSpPr>
          <p:cNvPr id="7" name="テキスト ボックス 6"/>
          <p:cNvSpPr txBox="1"/>
          <p:nvPr/>
        </p:nvSpPr>
        <p:spPr>
          <a:xfrm>
            <a:off x="96195" y="1341818"/>
            <a:ext cx="4751297" cy="2031325"/>
          </a:xfrm>
          <a:prstGeom prst="rect">
            <a:avLst/>
          </a:prstGeom>
          <a:noFill/>
        </p:spPr>
        <p:txBody>
          <a:bodyPr wrap="square" rtlCol="0">
            <a:spAutoFit/>
          </a:bodyPr>
          <a:lstStyle/>
          <a:p>
            <a:r>
              <a:rPr kumimoji="1" lang="ja-JP" altLang="en-US" dirty="0"/>
              <a:t>光（つまり色）</a:t>
            </a:r>
            <a:r>
              <a:rPr kumimoji="1" lang="ja-JP" altLang="en-US" dirty="0" smtClean="0"/>
              <a:t>は波であり連続値（物理でやったはず）</a:t>
            </a:r>
            <a:r>
              <a:rPr kumimoji="1" lang="en-US" altLang="ja-JP" dirty="0" smtClean="0"/>
              <a:t>→</a:t>
            </a:r>
            <a:r>
              <a:rPr kumimoji="1" lang="ja-JP" altLang="en-US" dirty="0"/>
              <a:t>量子化の必要性？</a:t>
            </a:r>
            <a:endParaRPr kumimoji="1" lang="en-US" altLang="ja-JP" dirty="0"/>
          </a:p>
          <a:p>
            <a:r>
              <a:rPr lang="ja-JP" altLang="en-US" dirty="0"/>
              <a:t>例えば虹は７色に見えるが．．．</a:t>
            </a:r>
            <a:endParaRPr lang="en-US" altLang="ja-JP" dirty="0"/>
          </a:p>
          <a:p>
            <a:r>
              <a:rPr kumimoji="1" lang="ja-JP" altLang="ja-JP" dirty="0"/>
              <a:t>　</a:t>
            </a:r>
            <a:r>
              <a:rPr kumimoji="1" lang="en-US" altLang="ja-JP" dirty="0"/>
              <a:t>		</a:t>
            </a:r>
            <a:r>
              <a:rPr kumimoji="1" lang="ja-JP" altLang="en-US" dirty="0"/>
              <a:t>実は無限色ある</a:t>
            </a:r>
            <a:endParaRPr kumimoji="1" lang="en-US" altLang="ja-JP" dirty="0"/>
          </a:p>
          <a:p>
            <a:pPr algn="ctr"/>
            <a:endParaRPr lang="en-US" altLang="ja-JP" dirty="0"/>
          </a:p>
          <a:p>
            <a:pPr algn="ctr"/>
            <a:r>
              <a:rPr lang="ja-JP" altLang="en-US" dirty="0" smtClean="0"/>
              <a:t>しかし実は</a:t>
            </a:r>
            <a:r>
              <a:rPr lang="ja-JP" altLang="en-US" dirty="0"/>
              <a:t>３色あれば表現可能</a:t>
            </a:r>
            <a:r>
              <a:rPr lang="ja-JP" altLang="en-US" dirty="0" smtClean="0"/>
              <a:t>！</a:t>
            </a:r>
            <a:endParaRPr lang="en-US" altLang="ja-JP" dirty="0" smtClean="0"/>
          </a:p>
          <a:p>
            <a:pPr algn="ctr"/>
            <a:r>
              <a:rPr kumimoji="1" lang="ja-JP" altLang="en-US" dirty="0" smtClean="0"/>
              <a:t>（人の目が</a:t>
            </a:r>
            <a:r>
              <a:rPr kumimoji="1" lang="en-US" altLang="ja-JP" dirty="0" smtClean="0"/>
              <a:t>3</a:t>
            </a:r>
            <a:r>
              <a:rPr kumimoji="1" lang="ja-JP" altLang="en-US" dirty="0" smtClean="0"/>
              <a:t>色しか反応しないため）</a:t>
            </a:r>
            <a:endParaRPr kumimoji="1" lang="ja-JP" altLang="en-US" dirty="0"/>
          </a:p>
        </p:txBody>
      </p:sp>
    </p:spTree>
    <p:extLst>
      <p:ext uri="{BB962C8B-B14F-4D97-AF65-F5344CB8AC3E}">
        <p14:creationId xmlns:p14="http://schemas.microsoft.com/office/powerpoint/2010/main" val="189961495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光の三原色</a:t>
            </a:r>
          </a:p>
        </p:txBody>
      </p:sp>
      <p:sp>
        <p:nvSpPr>
          <p:cNvPr id="3" name="コンテンツ プレースホルダ 2"/>
          <p:cNvSpPr>
            <a:spLocks noGrp="1"/>
          </p:cNvSpPr>
          <p:nvPr>
            <p:ph sz="quarter" idx="1"/>
          </p:nvPr>
        </p:nvSpPr>
        <p:spPr/>
        <p:txBody>
          <a:bodyPr/>
          <a:lstStyle/>
          <a:p>
            <a:r>
              <a:rPr lang="ja-JP" altLang="en-US" dirty="0"/>
              <a:t>一つの画素に</a:t>
            </a:r>
            <a:r>
              <a:rPr lang="en-US" altLang="ja-JP" dirty="0" smtClean="0"/>
              <a:t>R</a:t>
            </a:r>
            <a:r>
              <a:rPr lang="ja-JP" altLang="en-US" dirty="0" err="1"/>
              <a:t>，</a:t>
            </a:r>
            <a:r>
              <a:rPr lang="en-US" altLang="ja-JP" dirty="0" smtClean="0"/>
              <a:t>G</a:t>
            </a:r>
            <a:r>
              <a:rPr lang="ja-JP" altLang="en-US" dirty="0"/>
              <a:t>，</a:t>
            </a:r>
            <a:r>
              <a:rPr lang="en-US" altLang="ja-JP" dirty="0" smtClean="0"/>
              <a:t>B</a:t>
            </a:r>
            <a:r>
              <a:rPr lang="ja-JP" altLang="en-US" dirty="0" smtClean="0"/>
              <a:t>にそれぞれ０</a:t>
            </a:r>
            <a:r>
              <a:rPr lang="en-US" altLang="ja-JP" dirty="0" err="1"/>
              <a:t>〜</a:t>
            </a:r>
            <a:r>
              <a:rPr lang="ja-JP" altLang="en-US" dirty="0"/>
              <a:t>２５５</a:t>
            </a:r>
            <a:r>
              <a:rPr lang="ja-JP" altLang="en-US" dirty="0" smtClean="0"/>
              <a:t>の強さの値</a:t>
            </a:r>
            <a:r>
              <a:rPr lang="ja-JP" altLang="en-US" dirty="0"/>
              <a:t>が一つづつ</a:t>
            </a:r>
            <a:r>
              <a:rPr lang="ja-JP" altLang="en-US" dirty="0" smtClean="0"/>
              <a:t>入って</a:t>
            </a:r>
            <a:r>
              <a:rPr lang="ja-JP" altLang="en-US" dirty="0"/>
              <a:t>色</a:t>
            </a:r>
            <a:r>
              <a:rPr lang="ja-JP" altLang="en-US" dirty="0" smtClean="0"/>
              <a:t>を決める</a:t>
            </a:r>
            <a:endParaRPr lang="en-US" altLang="ja-JP" dirty="0"/>
          </a:p>
          <a:p>
            <a:endParaRPr lang="ja-JP" altLang="en-US" dirty="0"/>
          </a:p>
        </p:txBody>
      </p:sp>
      <p:pic>
        <p:nvPicPr>
          <p:cNvPr id="4" name="図 3"/>
          <p:cNvPicPr>
            <a:picLocks noChangeAspect="1"/>
          </p:cNvPicPr>
          <p:nvPr/>
        </p:nvPicPr>
        <p:blipFill>
          <a:blip r:embed="rId2"/>
          <a:stretch>
            <a:fillRect/>
          </a:stretch>
        </p:blipFill>
        <p:spPr>
          <a:xfrm>
            <a:off x="2668311" y="2647950"/>
            <a:ext cx="3810000" cy="3810000"/>
          </a:xfrm>
          <a:prstGeom prst="rect">
            <a:avLst/>
          </a:prstGeom>
        </p:spPr>
      </p:pic>
      <p:cxnSp>
        <p:nvCxnSpPr>
          <p:cNvPr id="7" name="直線矢印コネクタ 6"/>
          <p:cNvCxnSpPr/>
          <p:nvPr/>
        </p:nvCxnSpPr>
        <p:spPr>
          <a:xfrm>
            <a:off x="4577856" y="2880919"/>
            <a:ext cx="1" cy="6711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テキスト ボックス 7"/>
          <p:cNvSpPr txBox="1"/>
          <p:nvPr/>
        </p:nvSpPr>
        <p:spPr>
          <a:xfrm>
            <a:off x="3534734" y="2587550"/>
            <a:ext cx="1733167" cy="369332"/>
          </a:xfrm>
          <a:prstGeom prst="rect">
            <a:avLst/>
          </a:prstGeom>
          <a:noFill/>
        </p:spPr>
        <p:txBody>
          <a:bodyPr wrap="none" rtlCol="0">
            <a:spAutoFit/>
          </a:bodyPr>
          <a:lstStyle/>
          <a:p>
            <a:r>
              <a:rPr kumimoji="1" lang="ja-JP" altLang="en-US" dirty="0" smtClean="0"/>
              <a:t>（</a:t>
            </a:r>
            <a:r>
              <a:rPr kumimoji="1" lang="en-US" altLang="ja-JP" dirty="0" smtClean="0"/>
              <a:t>255</a:t>
            </a:r>
            <a:r>
              <a:rPr kumimoji="1" lang="ja-JP" altLang="en-US" dirty="0" err="1" smtClean="0"/>
              <a:t>，</a:t>
            </a:r>
            <a:r>
              <a:rPr kumimoji="1" lang="en-US" altLang="ja-JP" dirty="0" smtClean="0"/>
              <a:t>0</a:t>
            </a:r>
            <a:r>
              <a:rPr kumimoji="1" lang="ja-JP" altLang="en-US" dirty="0" err="1" smtClean="0"/>
              <a:t>，</a:t>
            </a:r>
            <a:r>
              <a:rPr kumimoji="1" lang="en-US" altLang="ja-JP" dirty="0" smtClean="0"/>
              <a:t>0</a:t>
            </a:r>
            <a:r>
              <a:rPr kumimoji="1" lang="ja-JP" altLang="en-US" dirty="0" smtClean="0"/>
              <a:t>）</a:t>
            </a:r>
            <a:endParaRPr kumimoji="1" lang="ja-JP" altLang="en-US" dirty="0"/>
          </a:p>
        </p:txBody>
      </p:sp>
      <p:cxnSp>
        <p:nvCxnSpPr>
          <p:cNvPr id="9" name="直線矢印コネクタ 8"/>
          <p:cNvCxnSpPr/>
          <p:nvPr/>
        </p:nvCxnSpPr>
        <p:spPr>
          <a:xfrm flipH="1">
            <a:off x="5535209" y="5030664"/>
            <a:ext cx="68616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 name="テキスト ボックス 9"/>
          <p:cNvSpPr txBox="1"/>
          <p:nvPr/>
        </p:nvSpPr>
        <p:spPr>
          <a:xfrm>
            <a:off x="6107948" y="4889160"/>
            <a:ext cx="1795684" cy="369332"/>
          </a:xfrm>
          <a:prstGeom prst="rect">
            <a:avLst/>
          </a:prstGeom>
          <a:noFill/>
        </p:spPr>
        <p:txBody>
          <a:bodyPr wrap="none" rtlCol="0">
            <a:spAutoFit/>
          </a:bodyPr>
          <a:lstStyle/>
          <a:p>
            <a:r>
              <a:rPr kumimoji="1" lang="ja-JP" altLang="en-US" dirty="0" smtClean="0"/>
              <a:t>（</a:t>
            </a:r>
            <a:r>
              <a:rPr kumimoji="1" lang="en-US" altLang="ja-JP" dirty="0" smtClean="0"/>
              <a:t>0</a:t>
            </a:r>
            <a:r>
              <a:rPr kumimoji="1" lang="ja-JP" altLang="en-US" dirty="0" err="1" smtClean="0"/>
              <a:t>，</a:t>
            </a:r>
            <a:r>
              <a:rPr kumimoji="1" lang="en-US" altLang="ja-JP" dirty="0" smtClean="0"/>
              <a:t>0</a:t>
            </a:r>
            <a:r>
              <a:rPr kumimoji="1" lang="ja-JP" altLang="en-US" dirty="0" err="1" smtClean="0"/>
              <a:t>，</a:t>
            </a:r>
            <a:r>
              <a:rPr lang="en-US" altLang="ja-JP" dirty="0" smtClean="0"/>
              <a:t>255</a:t>
            </a:r>
            <a:r>
              <a:rPr lang="ja-JP" altLang="en-US" dirty="0" smtClean="0"/>
              <a:t>）</a:t>
            </a:r>
            <a:endParaRPr kumimoji="1" lang="ja-JP" altLang="en-US" dirty="0"/>
          </a:p>
        </p:txBody>
      </p:sp>
      <p:sp>
        <p:nvSpPr>
          <p:cNvPr id="11" name="テキスト ボックス 10"/>
          <p:cNvSpPr txBox="1"/>
          <p:nvPr/>
        </p:nvSpPr>
        <p:spPr>
          <a:xfrm>
            <a:off x="1090473" y="4889160"/>
            <a:ext cx="1989233" cy="369332"/>
          </a:xfrm>
          <a:prstGeom prst="rect">
            <a:avLst/>
          </a:prstGeom>
          <a:noFill/>
        </p:spPr>
        <p:txBody>
          <a:bodyPr wrap="square" rtlCol="0">
            <a:spAutoFit/>
          </a:bodyPr>
          <a:lstStyle/>
          <a:p>
            <a:r>
              <a:rPr kumimoji="1" lang="ja-JP" altLang="en-US" dirty="0" smtClean="0"/>
              <a:t>（</a:t>
            </a:r>
            <a:r>
              <a:rPr kumimoji="1" lang="en-US" altLang="ja-JP" dirty="0" smtClean="0"/>
              <a:t>0</a:t>
            </a:r>
            <a:r>
              <a:rPr kumimoji="1" lang="ja-JP" altLang="en-US" dirty="0" err="1" smtClean="0"/>
              <a:t>，</a:t>
            </a:r>
            <a:r>
              <a:rPr lang="en-US" altLang="ja-JP" dirty="0" smtClean="0"/>
              <a:t>255</a:t>
            </a:r>
            <a:r>
              <a:rPr kumimoji="1" lang="ja-JP" altLang="en-US" dirty="0" err="1" smtClean="0"/>
              <a:t>，</a:t>
            </a:r>
            <a:r>
              <a:rPr lang="en-US" altLang="ja-JP" dirty="0" smtClean="0"/>
              <a:t>255</a:t>
            </a:r>
            <a:r>
              <a:rPr lang="ja-JP" altLang="en-US" dirty="0" smtClean="0"/>
              <a:t>）</a:t>
            </a:r>
            <a:endParaRPr kumimoji="1" lang="ja-JP" altLang="en-US" dirty="0"/>
          </a:p>
        </p:txBody>
      </p:sp>
      <p:cxnSp>
        <p:nvCxnSpPr>
          <p:cNvPr id="12" name="直線矢印コネクタ 11"/>
          <p:cNvCxnSpPr/>
          <p:nvPr/>
        </p:nvCxnSpPr>
        <p:spPr>
          <a:xfrm>
            <a:off x="2960079" y="5030664"/>
            <a:ext cx="41048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直線矢印コネクタ 15"/>
          <p:cNvCxnSpPr/>
          <p:nvPr/>
        </p:nvCxnSpPr>
        <p:spPr>
          <a:xfrm flipH="1">
            <a:off x="4590001" y="3286538"/>
            <a:ext cx="1001907" cy="128284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8" name="テキスト ボックス 17"/>
          <p:cNvSpPr txBox="1"/>
          <p:nvPr/>
        </p:nvSpPr>
        <p:spPr>
          <a:xfrm>
            <a:off x="5415851" y="3058711"/>
            <a:ext cx="2233304" cy="369332"/>
          </a:xfrm>
          <a:prstGeom prst="rect">
            <a:avLst/>
          </a:prstGeom>
          <a:noFill/>
        </p:spPr>
        <p:txBody>
          <a:bodyPr wrap="none" rtlCol="0">
            <a:spAutoFit/>
          </a:bodyPr>
          <a:lstStyle/>
          <a:p>
            <a:r>
              <a:rPr kumimoji="1" lang="ja-JP" altLang="en-US" dirty="0" smtClean="0"/>
              <a:t>（</a:t>
            </a:r>
            <a:r>
              <a:rPr kumimoji="1" lang="en-US" altLang="ja-JP" dirty="0" smtClean="0"/>
              <a:t>255</a:t>
            </a:r>
            <a:r>
              <a:rPr kumimoji="1" lang="ja-JP" altLang="en-US" dirty="0" err="1" smtClean="0"/>
              <a:t>，</a:t>
            </a:r>
            <a:r>
              <a:rPr lang="en-US" altLang="ja-JP" dirty="0" smtClean="0"/>
              <a:t>255</a:t>
            </a:r>
            <a:r>
              <a:rPr kumimoji="1" lang="ja-JP" altLang="en-US" dirty="0" err="1" smtClean="0"/>
              <a:t>，</a:t>
            </a:r>
            <a:r>
              <a:rPr lang="en-US" altLang="ja-JP" dirty="0" smtClean="0"/>
              <a:t>255</a:t>
            </a:r>
            <a:r>
              <a:rPr kumimoji="1" lang="ja-JP" altLang="en-US" dirty="0" smtClean="0"/>
              <a:t>）</a:t>
            </a:r>
            <a:endParaRPr kumimoji="1" lang="ja-JP" altLang="en-US" dirty="0"/>
          </a:p>
        </p:txBody>
      </p:sp>
      <p:cxnSp>
        <p:nvCxnSpPr>
          <p:cNvPr id="27" name="直線矢印コネクタ 26"/>
          <p:cNvCxnSpPr/>
          <p:nvPr/>
        </p:nvCxnSpPr>
        <p:spPr>
          <a:xfrm flipH="1">
            <a:off x="5001396" y="3800860"/>
            <a:ext cx="1534668" cy="6129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8" name="テキスト ボックス 27"/>
          <p:cNvSpPr txBox="1"/>
          <p:nvPr/>
        </p:nvSpPr>
        <p:spPr>
          <a:xfrm>
            <a:off x="6360006" y="3573033"/>
            <a:ext cx="2233304" cy="369332"/>
          </a:xfrm>
          <a:prstGeom prst="rect">
            <a:avLst/>
          </a:prstGeom>
          <a:noFill/>
        </p:spPr>
        <p:txBody>
          <a:bodyPr wrap="square" rtlCol="0">
            <a:spAutoFit/>
          </a:bodyPr>
          <a:lstStyle/>
          <a:p>
            <a:r>
              <a:rPr kumimoji="1" lang="ja-JP" altLang="en-US" dirty="0" smtClean="0"/>
              <a:t>（</a:t>
            </a:r>
            <a:r>
              <a:rPr kumimoji="1" lang="en-US" altLang="ja-JP" dirty="0" smtClean="0"/>
              <a:t>255</a:t>
            </a:r>
            <a:r>
              <a:rPr kumimoji="1" lang="ja-JP" altLang="en-US" dirty="0" err="1" smtClean="0"/>
              <a:t>，</a:t>
            </a:r>
            <a:r>
              <a:rPr lang="en-US" altLang="ja-JP" dirty="0"/>
              <a:t>0</a:t>
            </a:r>
            <a:r>
              <a:rPr kumimoji="1" lang="ja-JP" altLang="en-US" dirty="0" err="1" smtClean="0"/>
              <a:t>，</a:t>
            </a:r>
            <a:r>
              <a:rPr lang="en-US" altLang="ja-JP" dirty="0" smtClean="0"/>
              <a:t>255</a:t>
            </a:r>
            <a:r>
              <a:rPr kumimoji="1" lang="ja-JP" altLang="en-US" dirty="0" smtClean="0"/>
              <a:t>）</a:t>
            </a:r>
            <a:endParaRPr kumimoji="1" lang="ja-JP" altLang="en-US" dirty="0"/>
          </a:p>
        </p:txBody>
      </p:sp>
      <p:sp>
        <p:nvSpPr>
          <p:cNvPr id="30" name="テキスト ボックス 29"/>
          <p:cNvSpPr txBox="1"/>
          <p:nvPr/>
        </p:nvSpPr>
        <p:spPr>
          <a:xfrm>
            <a:off x="1012878" y="3469975"/>
            <a:ext cx="2233304" cy="369332"/>
          </a:xfrm>
          <a:prstGeom prst="rect">
            <a:avLst/>
          </a:prstGeom>
          <a:noFill/>
        </p:spPr>
        <p:txBody>
          <a:bodyPr wrap="square" rtlCol="0">
            <a:spAutoFit/>
          </a:bodyPr>
          <a:lstStyle/>
          <a:p>
            <a:r>
              <a:rPr kumimoji="1" lang="ja-JP" altLang="en-US" dirty="0" smtClean="0"/>
              <a:t>（</a:t>
            </a:r>
            <a:r>
              <a:rPr kumimoji="1" lang="en-US" altLang="ja-JP" dirty="0" smtClean="0"/>
              <a:t>255</a:t>
            </a:r>
            <a:r>
              <a:rPr kumimoji="1" lang="ja-JP" altLang="en-US" dirty="0" err="1" smtClean="0"/>
              <a:t>，</a:t>
            </a:r>
            <a:r>
              <a:rPr lang="en-US" altLang="ja-JP" dirty="0" smtClean="0"/>
              <a:t>255</a:t>
            </a:r>
            <a:r>
              <a:rPr kumimoji="1" lang="ja-JP" altLang="en-US" dirty="0" err="1" smtClean="0"/>
              <a:t>，</a:t>
            </a:r>
            <a:r>
              <a:rPr lang="en-US" altLang="ja-JP" dirty="0"/>
              <a:t>0</a:t>
            </a:r>
            <a:r>
              <a:rPr kumimoji="1" lang="ja-JP" altLang="en-US" dirty="0" smtClean="0"/>
              <a:t>）</a:t>
            </a:r>
            <a:endParaRPr kumimoji="1" lang="ja-JP" altLang="en-US" dirty="0"/>
          </a:p>
        </p:txBody>
      </p:sp>
      <p:sp>
        <p:nvSpPr>
          <p:cNvPr id="31" name="テキスト ボックス 30"/>
          <p:cNvSpPr txBox="1"/>
          <p:nvPr/>
        </p:nvSpPr>
        <p:spPr>
          <a:xfrm>
            <a:off x="3580231" y="6316445"/>
            <a:ext cx="2233304" cy="369332"/>
          </a:xfrm>
          <a:prstGeom prst="rect">
            <a:avLst/>
          </a:prstGeom>
          <a:noFill/>
        </p:spPr>
        <p:txBody>
          <a:bodyPr wrap="square" rtlCol="0">
            <a:spAutoFit/>
          </a:bodyPr>
          <a:lstStyle/>
          <a:p>
            <a:r>
              <a:rPr kumimoji="1" lang="ja-JP" altLang="en-US" dirty="0" smtClean="0"/>
              <a:t>（</a:t>
            </a:r>
            <a:r>
              <a:rPr kumimoji="1" lang="en-US" altLang="ja-JP" dirty="0" smtClean="0"/>
              <a:t>255</a:t>
            </a:r>
            <a:r>
              <a:rPr kumimoji="1" lang="ja-JP" altLang="en-US" dirty="0" err="1" smtClean="0"/>
              <a:t>，</a:t>
            </a:r>
            <a:r>
              <a:rPr lang="en-US" altLang="ja-JP" dirty="0"/>
              <a:t>0</a:t>
            </a:r>
            <a:r>
              <a:rPr kumimoji="1" lang="ja-JP" altLang="en-US" dirty="0" err="1" smtClean="0"/>
              <a:t>，</a:t>
            </a:r>
            <a:r>
              <a:rPr lang="en-US" altLang="ja-JP" dirty="0" smtClean="0"/>
              <a:t>255</a:t>
            </a:r>
            <a:r>
              <a:rPr kumimoji="1" lang="ja-JP" altLang="en-US" dirty="0" smtClean="0"/>
              <a:t>）</a:t>
            </a:r>
            <a:endParaRPr kumimoji="1" lang="ja-JP" altLang="en-US" dirty="0"/>
          </a:p>
        </p:txBody>
      </p:sp>
      <p:cxnSp>
        <p:nvCxnSpPr>
          <p:cNvPr id="32" name="直線矢印コネクタ 31"/>
          <p:cNvCxnSpPr/>
          <p:nvPr/>
        </p:nvCxnSpPr>
        <p:spPr>
          <a:xfrm>
            <a:off x="2966571" y="3675185"/>
            <a:ext cx="1081880" cy="73464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直線矢印コネクタ 34"/>
          <p:cNvCxnSpPr/>
          <p:nvPr/>
        </p:nvCxnSpPr>
        <p:spPr>
          <a:xfrm flipV="1">
            <a:off x="4572000" y="5258493"/>
            <a:ext cx="18001" cy="10579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56246982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ja-JP" altLang="en-US"/>
              <a:t>表現の色数</a:t>
            </a:r>
          </a:p>
        </p:txBody>
      </p:sp>
      <p:sp>
        <p:nvSpPr>
          <p:cNvPr id="41987" name="Rectangle 3"/>
          <p:cNvSpPr>
            <a:spLocks noGrp="1" noChangeArrowheads="1"/>
          </p:cNvSpPr>
          <p:nvPr>
            <p:ph sz="quarter" idx="1"/>
          </p:nvPr>
        </p:nvSpPr>
        <p:spPr>
          <a:xfrm>
            <a:off x="0" y="1117601"/>
            <a:ext cx="8998560" cy="4114800"/>
          </a:xfrm>
        </p:spPr>
        <p:txBody>
          <a:bodyPr/>
          <a:lstStyle/>
          <a:p>
            <a:pPr marL="0" indent="0" eaLnBrk="1" hangingPunct="1">
              <a:buNone/>
            </a:pPr>
            <a:r>
              <a:rPr lang="ja-JP" altLang="en-US" dirty="0"/>
              <a:t>「</a:t>
            </a:r>
            <a:r>
              <a:rPr lang="ja-JP" altLang="en-US" dirty="0" smtClean="0"/>
              <a:t>何色</a:t>
            </a:r>
            <a:r>
              <a:rPr lang="ja-JP" altLang="en-US" dirty="0"/>
              <a:t>で十分か</a:t>
            </a:r>
            <a:r>
              <a:rPr lang="en-US" altLang="ja-JP" dirty="0" smtClean="0"/>
              <a:t>?</a:t>
            </a:r>
            <a:r>
              <a:rPr lang="ja-JP" altLang="en-US" dirty="0" smtClean="0"/>
              <a:t>」</a:t>
            </a:r>
            <a:endParaRPr lang="en-US" altLang="ja-JP" dirty="0" smtClean="0"/>
          </a:p>
          <a:p>
            <a:pPr marL="0" indent="0" eaLnBrk="1" hangingPunct="1">
              <a:buNone/>
            </a:pPr>
            <a:r>
              <a:rPr lang="en-US" altLang="ja-JP" dirty="0"/>
              <a:t>	</a:t>
            </a:r>
            <a:r>
              <a:rPr lang="en-US" altLang="ja-JP" dirty="0" smtClean="0"/>
              <a:t>	256^3</a:t>
            </a:r>
            <a:r>
              <a:rPr lang="ja-JP" altLang="en-US" dirty="0" smtClean="0"/>
              <a:t>なくても意外と見える</a:t>
            </a:r>
            <a:endParaRPr lang="en-US" altLang="ja-JP" dirty="0"/>
          </a:p>
        </p:txBody>
      </p:sp>
      <p:pic>
        <p:nvPicPr>
          <p:cNvPr id="41988" name="Picture 4"/>
          <p:cNvPicPr>
            <a:picLocks noChangeAspect="1" noChangeArrowheads="1"/>
          </p:cNvPicPr>
          <p:nvPr/>
        </p:nvPicPr>
        <p:blipFill>
          <a:blip r:embed="rId2" cstate="print"/>
          <a:srcRect/>
          <a:stretch>
            <a:fillRect/>
          </a:stretch>
        </p:blipFill>
        <p:spPr bwMode="auto">
          <a:xfrm>
            <a:off x="508000" y="2369855"/>
            <a:ext cx="2805454" cy="2104090"/>
          </a:xfrm>
          <a:prstGeom prst="rect">
            <a:avLst/>
          </a:prstGeom>
          <a:noFill/>
          <a:ln w="9525">
            <a:noFill/>
            <a:miter lim="800000"/>
            <a:headEnd/>
            <a:tailEnd/>
          </a:ln>
        </p:spPr>
      </p:pic>
      <p:pic>
        <p:nvPicPr>
          <p:cNvPr id="41989" name="Picture 5"/>
          <p:cNvPicPr>
            <a:picLocks noChangeAspect="1" noChangeArrowheads="1"/>
          </p:cNvPicPr>
          <p:nvPr/>
        </p:nvPicPr>
        <p:blipFill>
          <a:blip r:embed="rId3" cstate="print"/>
          <a:srcRect/>
          <a:stretch>
            <a:fillRect/>
          </a:stretch>
        </p:blipFill>
        <p:spPr bwMode="auto">
          <a:xfrm>
            <a:off x="4551359" y="2369855"/>
            <a:ext cx="2805454" cy="2104090"/>
          </a:xfrm>
          <a:prstGeom prst="rect">
            <a:avLst/>
          </a:prstGeom>
          <a:noFill/>
          <a:ln w="9525">
            <a:noFill/>
            <a:miter lim="800000"/>
            <a:headEnd/>
            <a:tailEnd/>
          </a:ln>
        </p:spPr>
      </p:pic>
      <p:pic>
        <p:nvPicPr>
          <p:cNvPr id="41990" name="Picture 6"/>
          <p:cNvPicPr>
            <a:picLocks noChangeAspect="1" noChangeArrowheads="1"/>
          </p:cNvPicPr>
          <p:nvPr/>
        </p:nvPicPr>
        <p:blipFill>
          <a:blip r:embed="rId4" cstate="print"/>
          <a:srcRect/>
          <a:stretch>
            <a:fillRect/>
          </a:stretch>
        </p:blipFill>
        <p:spPr bwMode="auto">
          <a:xfrm>
            <a:off x="508000" y="4490019"/>
            <a:ext cx="2805454" cy="2104090"/>
          </a:xfrm>
          <a:prstGeom prst="rect">
            <a:avLst/>
          </a:prstGeom>
          <a:noFill/>
          <a:ln w="9525">
            <a:noFill/>
            <a:miter lim="800000"/>
            <a:headEnd/>
            <a:tailEnd/>
          </a:ln>
        </p:spPr>
      </p:pic>
      <p:pic>
        <p:nvPicPr>
          <p:cNvPr id="41991" name="Picture 7"/>
          <p:cNvPicPr>
            <a:picLocks noChangeAspect="1" noChangeArrowheads="1"/>
          </p:cNvPicPr>
          <p:nvPr/>
        </p:nvPicPr>
        <p:blipFill>
          <a:blip r:embed="rId5" cstate="print"/>
          <a:srcRect/>
          <a:stretch>
            <a:fillRect/>
          </a:stretch>
        </p:blipFill>
        <p:spPr bwMode="auto">
          <a:xfrm>
            <a:off x="4551359" y="4490019"/>
            <a:ext cx="2805454" cy="2104090"/>
          </a:xfrm>
          <a:prstGeom prst="rect">
            <a:avLst/>
          </a:prstGeom>
          <a:noFill/>
          <a:ln w="9525">
            <a:noFill/>
            <a:miter lim="800000"/>
            <a:headEnd/>
            <a:tailEnd/>
          </a:ln>
        </p:spPr>
      </p:pic>
      <p:sp>
        <p:nvSpPr>
          <p:cNvPr id="41992" name="Text Box 8"/>
          <p:cNvSpPr txBox="1">
            <a:spLocks noChangeArrowheads="1"/>
          </p:cNvSpPr>
          <p:nvPr/>
        </p:nvSpPr>
        <p:spPr bwMode="auto">
          <a:xfrm>
            <a:off x="7334894" y="5954115"/>
            <a:ext cx="730587" cy="590314"/>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4</a:t>
            </a:r>
          </a:p>
          <a:p>
            <a:pPr eaLnBrk="1" hangingPunct="1"/>
            <a:r>
              <a:rPr lang="en-US" altLang="ja-JP" sz="1800">
                <a:latin typeface="Arial" pitchFamily="34" charset="0"/>
              </a:rPr>
              <a:t>colors</a:t>
            </a:r>
          </a:p>
        </p:txBody>
      </p:sp>
      <p:sp>
        <p:nvSpPr>
          <p:cNvPr id="41993" name="Text Box 9"/>
          <p:cNvSpPr txBox="1">
            <a:spLocks noChangeArrowheads="1"/>
          </p:cNvSpPr>
          <p:nvPr/>
        </p:nvSpPr>
        <p:spPr bwMode="auto">
          <a:xfrm>
            <a:off x="3291537" y="5954115"/>
            <a:ext cx="730587" cy="590314"/>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16</a:t>
            </a:r>
          </a:p>
          <a:p>
            <a:pPr eaLnBrk="1" hangingPunct="1"/>
            <a:r>
              <a:rPr lang="en-US" altLang="ja-JP" sz="1800">
                <a:latin typeface="Arial" pitchFamily="34" charset="0"/>
              </a:rPr>
              <a:t>colors</a:t>
            </a:r>
          </a:p>
        </p:txBody>
      </p:sp>
      <p:sp>
        <p:nvSpPr>
          <p:cNvPr id="41994" name="Text Box 10"/>
          <p:cNvSpPr txBox="1">
            <a:spLocks noChangeArrowheads="1"/>
          </p:cNvSpPr>
          <p:nvPr/>
        </p:nvSpPr>
        <p:spPr bwMode="auto">
          <a:xfrm>
            <a:off x="7334894" y="3826646"/>
            <a:ext cx="730587" cy="590314"/>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256</a:t>
            </a:r>
          </a:p>
          <a:p>
            <a:pPr eaLnBrk="1" hangingPunct="1"/>
            <a:r>
              <a:rPr lang="en-US" altLang="ja-JP" sz="1800">
                <a:latin typeface="Arial" pitchFamily="34" charset="0"/>
              </a:rPr>
              <a:t>colors</a:t>
            </a:r>
          </a:p>
        </p:txBody>
      </p:sp>
      <p:sp>
        <p:nvSpPr>
          <p:cNvPr id="41995" name="Text Box 11"/>
          <p:cNvSpPr txBox="1">
            <a:spLocks noChangeArrowheads="1"/>
          </p:cNvSpPr>
          <p:nvPr/>
        </p:nvSpPr>
        <p:spPr bwMode="auto">
          <a:xfrm>
            <a:off x="3252084" y="3768199"/>
            <a:ext cx="1244094" cy="849856"/>
          </a:xfrm>
          <a:prstGeom prst="rect">
            <a:avLst/>
          </a:prstGeom>
          <a:noFill/>
          <a:ln w="9525">
            <a:noFill/>
            <a:miter lim="800000"/>
            <a:headEnd/>
            <a:tailEnd/>
          </a:ln>
        </p:spPr>
        <p:txBody>
          <a:bodyPr wrap="none">
            <a:spAutoFit/>
          </a:bodyPr>
          <a:lstStyle/>
          <a:p>
            <a:pPr eaLnBrk="1" hangingPunct="1"/>
            <a:r>
              <a:rPr lang="en-US" altLang="ja-JP" sz="1800" dirty="0">
                <a:latin typeface="Arial" pitchFamily="34" charset="0"/>
              </a:rPr>
              <a:t>16.7 million</a:t>
            </a:r>
          </a:p>
          <a:p>
            <a:pPr eaLnBrk="1" hangingPunct="1"/>
            <a:r>
              <a:rPr lang="en-US" altLang="ja-JP" sz="1800" dirty="0" smtClean="0">
                <a:latin typeface="Arial" pitchFamily="34" charset="0"/>
              </a:rPr>
              <a:t>colors</a:t>
            </a:r>
          </a:p>
          <a:p>
            <a:pPr eaLnBrk="1" hangingPunct="1"/>
            <a:r>
              <a:rPr lang="en-US" altLang="ja-JP" sz="1800" dirty="0" smtClean="0">
                <a:latin typeface="Arial" pitchFamily="34" charset="0"/>
              </a:rPr>
              <a:t>256^3</a:t>
            </a:r>
            <a:endParaRPr lang="en-US" altLang="ja-JP" sz="1800" dirty="0">
              <a:latin typeface="Arial" pitchFamily="34" charset="0"/>
            </a:endParaRPr>
          </a:p>
        </p:txBody>
      </p:sp>
    </p:spTree>
    <p:extLst>
      <p:ext uri="{BB962C8B-B14F-4D97-AF65-F5344CB8AC3E}">
        <p14:creationId xmlns:p14="http://schemas.microsoft.com/office/powerpoint/2010/main" val="35522338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デジタル</a:t>
            </a:r>
            <a:r>
              <a:rPr kumimoji="1" lang="ja-JP" altLang="en-US" dirty="0"/>
              <a:t>画像（再掲）</a:t>
            </a:r>
          </a:p>
        </p:txBody>
      </p:sp>
      <p:pic>
        <p:nvPicPr>
          <p:cNvPr id="4" name="Picture 7" descr="kao"/>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62000" y="2286000"/>
            <a:ext cx="1600200" cy="1600200"/>
          </a:xfrm>
          <a:prstGeom prst="rect">
            <a:avLst/>
          </a:prstGeom>
          <a:noFill/>
        </p:spPr>
      </p:pic>
      <p:pic>
        <p:nvPicPr>
          <p:cNvPr id="5" name="Picture 8" descr="gaso"/>
          <p:cNvPicPr>
            <a:picLocks noChangeAspect="1" noChangeArrowheads="1"/>
          </p:cNvPicPr>
          <p:nvPr/>
        </p:nvPicPr>
        <p:blipFill>
          <a:blip r:embed="rId3" cstate="print"/>
          <a:srcRect/>
          <a:stretch>
            <a:fillRect/>
          </a:stretch>
        </p:blipFill>
        <p:spPr bwMode="auto">
          <a:xfrm>
            <a:off x="2514600" y="2286000"/>
            <a:ext cx="1600200" cy="1600200"/>
          </a:xfrm>
          <a:prstGeom prst="rect">
            <a:avLst/>
          </a:prstGeom>
          <a:noFill/>
        </p:spPr>
      </p:pic>
      <p:pic>
        <p:nvPicPr>
          <p:cNvPr id="6" name="Picture 10" descr="narabikaa"/>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191000" y="1828800"/>
            <a:ext cx="3370263" cy="2409825"/>
          </a:xfrm>
          <a:prstGeom prst="rect">
            <a:avLst/>
          </a:prstGeom>
          <a:noFill/>
        </p:spPr>
      </p:pic>
      <p:sp>
        <p:nvSpPr>
          <p:cNvPr id="7" name="Line 11"/>
          <p:cNvSpPr>
            <a:spLocks noChangeShapeType="1"/>
          </p:cNvSpPr>
          <p:nvPr/>
        </p:nvSpPr>
        <p:spPr bwMode="auto">
          <a:xfrm>
            <a:off x="4267200" y="1905000"/>
            <a:ext cx="3276600" cy="0"/>
          </a:xfrm>
          <a:prstGeom prst="line">
            <a:avLst/>
          </a:prstGeom>
          <a:noFill/>
          <a:ln w="19050">
            <a:solidFill>
              <a:schemeClr val="tx1"/>
            </a:solidFill>
            <a:round/>
            <a:headEnd type="triangle" w="med" len="med"/>
            <a:tailEnd type="triangle" w="med" len="med"/>
          </a:ln>
          <a:effectLst/>
        </p:spPr>
        <p:txBody>
          <a:bodyPr/>
          <a:lstStyle/>
          <a:p>
            <a:endParaRPr lang="ja-JP" altLang="en-US"/>
          </a:p>
        </p:txBody>
      </p:sp>
      <p:sp>
        <p:nvSpPr>
          <p:cNvPr id="8" name="Text Box 12"/>
          <p:cNvSpPr txBox="1">
            <a:spLocks noChangeArrowheads="1"/>
          </p:cNvSpPr>
          <p:nvPr/>
        </p:nvSpPr>
        <p:spPr bwMode="auto">
          <a:xfrm>
            <a:off x="5334000" y="1600200"/>
            <a:ext cx="1087438" cy="304800"/>
          </a:xfrm>
          <a:prstGeom prst="rect">
            <a:avLst/>
          </a:prstGeom>
          <a:noFill/>
          <a:ln w="9525">
            <a:noFill/>
            <a:miter lim="800000"/>
            <a:headEnd/>
            <a:tailEnd/>
          </a:ln>
          <a:effectLst/>
        </p:spPr>
        <p:txBody>
          <a:bodyPr wrap="none">
            <a:spAutoFit/>
          </a:bodyPr>
          <a:lstStyle/>
          <a:p>
            <a:r>
              <a:rPr lang="en-US" altLang="ja-JP" sz="1400"/>
              <a:t>500</a:t>
            </a:r>
            <a:r>
              <a:rPr lang="ja-JP" altLang="en-US" sz="1400"/>
              <a:t>ピクセル</a:t>
            </a:r>
          </a:p>
        </p:txBody>
      </p:sp>
      <p:sp>
        <p:nvSpPr>
          <p:cNvPr id="9" name="Line 13"/>
          <p:cNvSpPr>
            <a:spLocks noChangeShapeType="1"/>
          </p:cNvSpPr>
          <p:nvPr/>
        </p:nvSpPr>
        <p:spPr bwMode="auto">
          <a:xfrm flipV="1">
            <a:off x="2838450" y="1981200"/>
            <a:ext cx="0" cy="304800"/>
          </a:xfrm>
          <a:prstGeom prst="line">
            <a:avLst/>
          </a:prstGeom>
          <a:noFill/>
          <a:ln w="9525">
            <a:solidFill>
              <a:schemeClr val="tx1"/>
            </a:solidFill>
            <a:round/>
            <a:headEnd/>
            <a:tailEnd/>
          </a:ln>
          <a:effectLst/>
        </p:spPr>
        <p:txBody>
          <a:bodyPr/>
          <a:lstStyle/>
          <a:p>
            <a:endParaRPr lang="ja-JP" altLang="en-US"/>
          </a:p>
        </p:txBody>
      </p:sp>
      <p:sp>
        <p:nvSpPr>
          <p:cNvPr id="10" name="Line 14"/>
          <p:cNvSpPr>
            <a:spLocks noChangeShapeType="1"/>
          </p:cNvSpPr>
          <p:nvPr/>
        </p:nvSpPr>
        <p:spPr bwMode="auto">
          <a:xfrm flipV="1">
            <a:off x="2943225" y="1981200"/>
            <a:ext cx="0" cy="304800"/>
          </a:xfrm>
          <a:prstGeom prst="line">
            <a:avLst/>
          </a:prstGeom>
          <a:noFill/>
          <a:ln w="9525">
            <a:solidFill>
              <a:schemeClr val="tx1"/>
            </a:solidFill>
            <a:round/>
            <a:headEnd/>
            <a:tailEnd/>
          </a:ln>
          <a:effectLst/>
        </p:spPr>
        <p:txBody>
          <a:bodyPr/>
          <a:lstStyle/>
          <a:p>
            <a:endParaRPr lang="ja-JP" altLang="en-US"/>
          </a:p>
        </p:txBody>
      </p:sp>
      <p:sp>
        <p:nvSpPr>
          <p:cNvPr id="11" name="Text Box 15"/>
          <p:cNvSpPr txBox="1">
            <a:spLocks noChangeArrowheads="1"/>
          </p:cNvSpPr>
          <p:nvPr/>
        </p:nvSpPr>
        <p:spPr bwMode="auto">
          <a:xfrm>
            <a:off x="2590800" y="1676400"/>
            <a:ext cx="909638" cy="304800"/>
          </a:xfrm>
          <a:prstGeom prst="rect">
            <a:avLst/>
          </a:prstGeom>
          <a:noFill/>
          <a:ln w="9525">
            <a:noFill/>
            <a:miter lim="800000"/>
            <a:headEnd/>
            <a:tailEnd/>
          </a:ln>
          <a:effectLst/>
        </p:spPr>
        <p:txBody>
          <a:bodyPr wrap="none">
            <a:spAutoFit/>
          </a:bodyPr>
          <a:lstStyle/>
          <a:p>
            <a:r>
              <a:rPr lang="en-US" altLang="ja-JP" sz="1400"/>
              <a:t>1</a:t>
            </a:r>
            <a:r>
              <a:rPr lang="ja-JP" altLang="en-US" sz="1400"/>
              <a:t>ピクセル</a:t>
            </a:r>
          </a:p>
        </p:txBody>
      </p:sp>
      <p:sp>
        <p:nvSpPr>
          <p:cNvPr id="12" name="Line 16"/>
          <p:cNvSpPr>
            <a:spLocks noChangeShapeType="1"/>
          </p:cNvSpPr>
          <p:nvPr/>
        </p:nvSpPr>
        <p:spPr bwMode="auto">
          <a:xfrm>
            <a:off x="2590800" y="2057400"/>
            <a:ext cx="228600" cy="0"/>
          </a:xfrm>
          <a:prstGeom prst="line">
            <a:avLst/>
          </a:prstGeom>
          <a:noFill/>
          <a:ln w="9525">
            <a:solidFill>
              <a:schemeClr val="tx1"/>
            </a:solidFill>
            <a:round/>
            <a:headEnd/>
            <a:tailEnd type="triangle" w="med" len="med"/>
          </a:ln>
          <a:effectLst/>
        </p:spPr>
        <p:txBody>
          <a:bodyPr/>
          <a:lstStyle/>
          <a:p>
            <a:endParaRPr lang="ja-JP" altLang="en-US"/>
          </a:p>
        </p:txBody>
      </p:sp>
      <p:sp>
        <p:nvSpPr>
          <p:cNvPr id="13" name="Line 17"/>
          <p:cNvSpPr>
            <a:spLocks noChangeShapeType="1"/>
          </p:cNvSpPr>
          <p:nvPr/>
        </p:nvSpPr>
        <p:spPr bwMode="auto">
          <a:xfrm flipH="1">
            <a:off x="2914650" y="2047875"/>
            <a:ext cx="228600" cy="0"/>
          </a:xfrm>
          <a:prstGeom prst="line">
            <a:avLst/>
          </a:prstGeom>
          <a:noFill/>
          <a:ln w="9525">
            <a:solidFill>
              <a:schemeClr val="tx1"/>
            </a:solidFill>
            <a:round/>
            <a:headEnd/>
            <a:tailEnd type="triangle" w="med" len="med"/>
          </a:ln>
          <a:effectLst/>
        </p:spPr>
        <p:txBody>
          <a:bodyPr/>
          <a:lstStyle/>
          <a:p>
            <a:endParaRPr lang="ja-JP" altLang="en-US"/>
          </a:p>
        </p:txBody>
      </p:sp>
      <p:sp>
        <p:nvSpPr>
          <p:cNvPr id="14" name="Line 18"/>
          <p:cNvSpPr>
            <a:spLocks noChangeShapeType="1"/>
          </p:cNvSpPr>
          <p:nvPr/>
        </p:nvSpPr>
        <p:spPr bwMode="auto">
          <a:xfrm>
            <a:off x="2819400" y="2057400"/>
            <a:ext cx="152400" cy="0"/>
          </a:xfrm>
          <a:prstGeom prst="line">
            <a:avLst/>
          </a:prstGeom>
          <a:noFill/>
          <a:ln w="9525">
            <a:solidFill>
              <a:schemeClr val="tx1"/>
            </a:solidFill>
            <a:round/>
            <a:headEnd/>
            <a:tailEnd/>
          </a:ln>
          <a:effectLst/>
        </p:spPr>
        <p:txBody>
          <a:bodyPr/>
          <a:lstStyle/>
          <a:p>
            <a:endParaRPr lang="ja-JP" altLang="en-US"/>
          </a:p>
        </p:txBody>
      </p:sp>
      <p:sp>
        <p:nvSpPr>
          <p:cNvPr id="15" name="Rectangle 19"/>
          <p:cNvSpPr>
            <a:spLocks noChangeArrowheads="1"/>
          </p:cNvSpPr>
          <p:nvPr/>
        </p:nvSpPr>
        <p:spPr bwMode="auto">
          <a:xfrm>
            <a:off x="1719263" y="3081338"/>
            <a:ext cx="109537" cy="119062"/>
          </a:xfrm>
          <a:prstGeom prst="rect">
            <a:avLst/>
          </a:prstGeom>
          <a:noFill/>
          <a:ln w="19050">
            <a:solidFill>
              <a:schemeClr val="accent2"/>
            </a:solidFill>
            <a:miter lim="800000"/>
            <a:headEnd/>
            <a:tailEnd/>
          </a:ln>
          <a:effectLst/>
        </p:spPr>
        <p:txBody>
          <a:bodyPr wrap="none" anchor="ctr"/>
          <a:lstStyle/>
          <a:p>
            <a:endParaRPr lang="ja-JP" altLang="en-US"/>
          </a:p>
        </p:txBody>
      </p:sp>
      <p:sp>
        <p:nvSpPr>
          <p:cNvPr id="16" name="Line 20"/>
          <p:cNvSpPr>
            <a:spLocks noChangeShapeType="1"/>
          </p:cNvSpPr>
          <p:nvPr/>
        </p:nvSpPr>
        <p:spPr bwMode="auto">
          <a:xfrm>
            <a:off x="1828800" y="3200400"/>
            <a:ext cx="685800" cy="685800"/>
          </a:xfrm>
          <a:prstGeom prst="line">
            <a:avLst/>
          </a:prstGeom>
          <a:noFill/>
          <a:ln w="9525">
            <a:solidFill>
              <a:schemeClr val="accent2"/>
            </a:solidFill>
            <a:round/>
            <a:headEnd/>
            <a:tailEnd/>
          </a:ln>
          <a:effectLst/>
        </p:spPr>
        <p:txBody>
          <a:bodyPr/>
          <a:lstStyle/>
          <a:p>
            <a:endParaRPr lang="ja-JP" altLang="en-US"/>
          </a:p>
        </p:txBody>
      </p:sp>
      <p:sp>
        <p:nvSpPr>
          <p:cNvPr id="17" name="Line 21"/>
          <p:cNvSpPr>
            <a:spLocks noChangeShapeType="1"/>
          </p:cNvSpPr>
          <p:nvPr/>
        </p:nvSpPr>
        <p:spPr bwMode="auto">
          <a:xfrm flipV="1">
            <a:off x="1824038" y="2286000"/>
            <a:ext cx="690562" cy="790575"/>
          </a:xfrm>
          <a:prstGeom prst="line">
            <a:avLst/>
          </a:prstGeom>
          <a:noFill/>
          <a:ln w="9525">
            <a:solidFill>
              <a:schemeClr val="accent2"/>
            </a:solidFill>
            <a:round/>
            <a:headEnd/>
            <a:tailEnd/>
          </a:ln>
          <a:effectLst/>
        </p:spPr>
        <p:txBody>
          <a:bodyPr/>
          <a:lstStyle/>
          <a:p>
            <a:endParaRPr lang="ja-JP" altLang="en-US"/>
          </a:p>
        </p:txBody>
      </p:sp>
      <p:sp>
        <p:nvSpPr>
          <p:cNvPr id="18" name="Text Box 22"/>
          <p:cNvSpPr txBox="1">
            <a:spLocks noChangeArrowheads="1"/>
          </p:cNvSpPr>
          <p:nvPr/>
        </p:nvSpPr>
        <p:spPr bwMode="auto">
          <a:xfrm>
            <a:off x="4572000" y="4267200"/>
            <a:ext cx="2719388" cy="274638"/>
          </a:xfrm>
          <a:prstGeom prst="rect">
            <a:avLst/>
          </a:prstGeom>
          <a:noFill/>
          <a:ln w="9525">
            <a:noFill/>
            <a:miter lim="800000"/>
            <a:headEnd/>
            <a:tailEnd/>
          </a:ln>
          <a:effectLst/>
        </p:spPr>
        <p:txBody>
          <a:bodyPr wrap="none">
            <a:spAutoFit/>
          </a:bodyPr>
          <a:lstStyle/>
          <a:p>
            <a:r>
              <a:rPr lang="en-US" altLang="ja-JP"/>
              <a:t>250</a:t>
            </a:r>
            <a:r>
              <a:rPr lang="ja-JP" altLang="en-US"/>
              <a:t>ピクセルだと２枚横並びにできます。</a:t>
            </a:r>
          </a:p>
        </p:txBody>
      </p:sp>
      <p:sp>
        <p:nvSpPr>
          <p:cNvPr id="19" name="Text Box 23"/>
          <p:cNvSpPr txBox="1">
            <a:spLocks noChangeArrowheads="1"/>
          </p:cNvSpPr>
          <p:nvPr/>
        </p:nvSpPr>
        <p:spPr bwMode="auto">
          <a:xfrm>
            <a:off x="1995487" y="4922838"/>
            <a:ext cx="5763116" cy="923330"/>
          </a:xfrm>
          <a:prstGeom prst="rect">
            <a:avLst/>
          </a:prstGeom>
          <a:noFill/>
          <a:ln w="9525">
            <a:noFill/>
            <a:miter lim="800000"/>
            <a:headEnd/>
            <a:tailEnd/>
          </a:ln>
          <a:effectLst/>
        </p:spPr>
        <p:txBody>
          <a:bodyPr wrap="none">
            <a:spAutoFit/>
          </a:bodyPr>
          <a:lstStyle/>
          <a:p>
            <a:r>
              <a:rPr lang="ja-JP" altLang="en-US" b="1" dirty="0"/>
              <a:t>ピクセル</a:t>
            </a:r>
            <a:r>
              <a:rPr lang="ja-JP" altLang="en-US" dirty="0"/>
              <a:t>とは、デジタル画像を構成する単位である、</a:t>
            </a:r>
          </a:p>
          <a:p>
            <a:r>
              <a:rPr lang="ja-JP" altLang="en-US" dirty="0"/>
              <a:t>色のついた「■」のことです。</a:t>
            </a:r>
            <a:r>
              <a:rPr lang="en-US" altLang="ja-JP" dirty="0"/>
              <a:t>1677</a:t>
            </a:r>
            <a:r>
              <a:rPr lang="ja-JP" altLang="en-US" dirty="0"/>
              <a:t>万色のうちの１色</a:t>
            </a:r>
          </a:p>
          <a:p>
            <a:r>
              <a:rPr lang="ja-JP" altLang="en-US" dirty="0"/>
              <a:t>を選べます。（</a:t>
            </a:r>
            <a:r>
              <a:rPr lang="en-US" altLang="ja-JP" b="1" dirty="0" err="1"/>
              <a:t>R</a:t>
            </a:r>
            <a:r>
              <a:rPr lang="en-US" altLang="ja-JP" dirty="0" err="1"/>
              <a:t>x</a:t>
            </a:r>
            <a:r>
              <a:rPr lang="en-US" altLang="ja-JP" b="1" dirty="0" err="1"/>
              <a:t>G</a:t>
            </a:r>
            <a:r>
              <a:rPr lang="en-US" altLang="ja-JP" dirty="0" err="1"/>
              <a:t>x</a:t>
            </a:r>
            <a:r>
              <a:rPr lang="en-US" altLang="ja-JP" b="1" dirty="0" err="1"/>
              <a:t>B</a:t>
            </a:r>
            <a:r>
              <a:rPr lang="en-US" altLang="ja-JP" dirty="0"/>
              <a:t>=</a:t>
            </a:r>
            <a:r>
              <a:rPr lang="en-US" altLang="ja-JP" dirty="0" err="1"/>
              <a:t>256x256x256</a:t>
            </a:r>
            <a:r>
              <a:rPr lang="ja-JP" altLang="en-US" dirty="0" err="1"/>
              <a:t>、</a:t>
            </a:r>
            <a:r>
              <a:rPr lang="en-US" altLang="ja-JP" dirty="0" smtClean="0"/>
              <a:t>8bit</a:t>
            </a:r>
            <a:r>
              <a:rPr lang="ja-JP" altLang="en-US" dirty="0" smtClean="0"/>
              <a:t> </a:t>
            </a:r>
            <a:r>
              <a:rPr lang="en-US" altLang="ja-JP" dirty="0" smtClean="0"/>
              <a:t>(</a:t>
            </a:r>
            <a:r>
              <a:rPr lang="en-US" altLang="ja-JP" dirty="0"/>
              <a:t>256</a:t>
            </a:r>
            <a:r>
              <a:rPr lang="ja-JP" altLang="en-US" dirty="0"/>
              <a:t>色</a:t>
            </a:r>
            <a:r>
              <a:rPr lang="en-US" altLang="ja-JP" dirty="0"/>
              <a:t>))</a:t>
            </a:r>
          </a:p>
        </p:txBody>
      </p:sp>
      <p:sp>
        <p:nvSpPr>
          <p:cNvPr id="21" name="Rectangle 25"/>
          <p:cNvSpPr>
            <a:spLocks noChangeArrowheads="1"/>
          </p:cNvSpPr>
          <p:nvPr/>
        </p:nvSpPr>
        <p:spPr bwMode="auto">
          <a:xfrm>
            <a:off x="2833688" y="2286000"/>
            <a:ext cx="104775" cy="95250"/>
          </a:xfrm>
          <a:prstGeom prst="rect">
            <a:avLst/>
          </a:prstGeom>
          <a:noFill/>
          <a:ln w="9525">
            <a:solidFill>
              <a:schemeClr val="tx1"/>
            </a:solidFill>
            <a:miter lim="800000"/>
            <a:headEnd/>
            <a:tailEnd/>
          </a:ln>
          <a:effectLst/>
        </p:spPr>
        <p:txBody>
          <a:bodyPr wrap="none" anchor="ctr"/>
          <a:lstStyle/>
          <a:p>
            <a:endParaRPr lang="ja-JP" altLang="en-US"/>
          </a:p>
        </p:txBody>
      </p:sp>
    </p:spTree>
    <p:extLst>
      <p:ext uri="{BB962C8B-B14F-4D97-AF65-F5344CB8AC3E}">
        <p14:creationId xmlns:p14="http://schemas.microsoft.com/office/powerpoint/2010/main" val="27729723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１．概要</a:t>
            </a:r>
            <a:endParaRPr kumimoji="1" lang="ja-JP" altLang="en-US" dirty="0"/>
          </a:p>
        </p:txBody>
      </p:sp>
      <p:sp>
        <p:nvSpPr>
          <p:cNvPr id="3" name="スライド番号プレースホルダー 2"/>
          <p:cNvSpPr>
            <a:spLocks noGrp="1"/>
          </p:cNvSpPr>
          <p:nvPr>
            <p:ph type="sldNum" sz="quarter" idx="12"/>
          </p:nvPr>
        </p:nvSpPr>
        <p:spPr/>
        <p:txBody>
          <a:bodyPr/>
          <a:lstStyle/>
          <a:p>
            <a:fld id="{6C97CA81-E7BB-4706-B25C-D8A52BB71168}" type="slidenum">
              <a:rPr lang="ja-JP" altLang="en-US" smtClean="0"/>
              <a:pPr/>
              <a:t>4</a:t>
            </a:fld>
            <a:endParaRPr lang="ja-JP" altLang="en-US" dirty="0"/>
          </a:p>
        </p:txBody>
      </p:sp>
    </p:spTree>
    <p:extLst>
      <p:ext uri="{BB962C8B-B14F-4D97-AF65-F5344CB8AC3E}">
        <p14:creationId xmlns:p14="http://schemas.microsoft.com/office/powerpoint/2010/main" val="361984508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ja-JP" altLang="en-US" sz="5400" dirty="0" smtClean="0"/>
              <a:t>３．</a:t>
            </a:r>
            <a:r>
              <a:rPr lang="en-US" altLang="ja-JP" sz="5400" dirty="0" smtClean="0"/>
              <a:t>ImageMagick</a:t>
            </a:r>
            <a:r>
              <a:rPr lang="ja-JP" altLang="en-US" sz="5400" dirty="0" smtClean="0"/>
              <a:t>による</a:t>
            </a:r>
            <a:r>
              <a:rPr lang="en-US" altLang="ja-JP" sz="5400" dirty="0" smtClean="0"/>
              <a:t>					</a:t>
            </a:r>
            <a:r>
              <a:rPr lang="ja-JP" altLang="en-US" sz="5400" dirty="0" smtClean="0"/>
              <a:t>画像処理</a:t>
            </a:r>
            <a:endParaRPr kumimoji="1" lang="ja-JP" altLang="en-US" sz="5400"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40</a:t>
            </a:fld>
            <a:endParaRPr lang="ja-JP" altLang="en-US" dirty="0"/>
          </a:p>
        </p:txBody>
      </p:sp>
    </p:spTree>
    <p:extLst>
      <p:ext uri="{BB962C8B-B14F-4D97-AF65-F5344CB8AC3E}">
        <p14:creationId xmlns:p14="http://schemas.microsoft.com/office/powerpoint/2010/main" val="30555938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b="1" dirty="0"/>
              <a:t>ImageMagick</a:t>
            </a:r>
            <a:r>
              <a:rPr lang="ja-JP" altLang="en-US" dirty="0"/>
              <a:t>（イメージマジック）は画像を操作したり表示したりするため</a:t>
            </a:r>
            <a:r>
              <a:rPr lang="ja-JP" altLang="en-US" dirty="0" smtClean="0"/>
              <a:t>のコマンドラインのソフトウェア</a:t>
            </a:r>
            <a:endParaRPr lang="en-US" altLang="ja-JP" dirty="0" smtClean="0"/>
          </a:p>
          <a:p>
            <a:r>
              <a:rPr lang="ja-JP" altLang="en-US" dirty="0"/>
              <a:t>基本的</a:t>
            </a:r>
            <a:r>
              <a:rPr lang="ja-JP" altLang="en-US" dirty="0" smtClean="0"/>
              <a:t>な画像処理を網羅</a:t>
            </a:r>
            <a:endParaRPr lang="ja-JP" altLang="en-US" dirty="0"/>
          </a:p>
          <a:p>
            <a:r>
              <a:rPr lang="en-US" altLang="ja-JP" dirty="0" smtClean="0"/>
              <a:t>JPEG</a:t>
            </a:r>
            <a:r>
              <a:rPr lang="ja-JP" altLang="en-US" dirty="0" err="1"/>
              <a:t>，</a:t>
            </a:r>
            <a:r>
              <a:rPr lang="en-US" altLang="ja-JP" dirty="0" smtClean="0"/>
              <a:t>PNG</a:t>
            </a:r>
            <a:r>
              <a:rPr lang="ja-JP" altLang="en-US" dirty="0" err="1" smtClean="0"/>
              <a:t>，</a:t>
            </a:r>
            <a:r>
              <a:rPr lang="en-US" altLang="ja-JP" dirty="0"/>
              <a:t> GIF</a:t>
            </a:r>
            <a:r>
              <a:rPr lang="ja-JP" altLang="en-US" dirty="0" err="1" smtClean="0"/>
              <a:t>，</a:t>
            </a:r>
            <a:r>
              <a:rPr lang="en-US" altLang="ja-JP" dirty="0" smtClean="0"/>
              <a:t>PDF</a:t>
            </a:r>
            <a:r>
              <a:rPr lang="ja-JP" altLang="en-US" dirty="0" err="1"/>
              <a:t>，</a:t>
            </a:r>
            <a:r>
              <a:rPr lang="en-US" altLang="ja-JP" dirty="0" smtClean="0"/>
              <a:t>TIFF</a:t>
            </a:r>
            <a:r>
              <a:rPr lang="ja-JP" altLang="en-US" dirty="0" smtClean="0"/>
              <a:t>などの</a:t>
            </a:r>
            <a:r>
              <a:rPr lang="en-US" altLang="ja-JP" dirty="0" smtClean="0"/>
              <a:t>100</a:t>
            </a:r>
            <a:r>
              <a:rPr lang="ja-JP" altLang="en-US" dirty="0"/>
              <a:t>種類以上の画像ファイルフォーマットに</a:t>
            </a:r>
            <a:r>
              <a:rPr lang="ja-JP" altLang="en-US" dirty="0" smtClean="0"/>
              <a:t>対応</a:t>
            </a:r>
            <a:endParaRPr lang="en-US" altLang="ja-JP" dirty="0" smtClean="0"/>
          </a:p>
          <a:p>
            <a:r>
              <a:rPr lang="ja-JP" altLang="en-US" dirty="0" smtClean="0"/>
              <a:t>プログラム上</a:t>
            </a:r>
            <a:r>
              <a:rPr lang="ja-JP" altLang="en-US" dirty="0"/>
              <a:t>からの画像の変換・編集などに必要な多数の機能</a:t>
            </a:r>
            <a:r>
              <a:rPr lang="ja-JP" altLang="en-US" dirty="0" smtClean="0"/>
              <a:t>を搭載</a:t>
            </a:r>
            <a:endParaRPr lang="ja-JP" altLang="en-US" dirty="0"/>
          </a:p>
          <a:p>
            <a:endParaRPr kumimoji="1" lang="ja-JP" altLang="en-US" dirty="0"/>
          </a:p>
        </p:txBody>
      </p:sp>
      <p:sp>
        <p:nvSpPr>
          <p:cNvPr id="3" name="タイトル 2"/>
          <p:cNvSpPr>
            <a:spLocks noGrp="1"/>
          </p:cNvSpPr>
          <p:nvPr>
            <p:ph type="title"/>
          </p:nvPr>
        </p:nvSpPr>
        <p:spPr/>
        <p:txBody>
          <a:bodyPr/>
          <a:lstStyle/>
          <a:p>
            <a:r>
              <a:rPr lang="en-US" altLang="ja-JP" dirty="0" smtClean="0"/>
              <a:t>ImageMagick</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41</a:t>
            </a:fld>
            <a:endParaRPr lang="ja-JP" altLang="en-US" dirty="0"/>
          </a:p>
        </p:txBody>
      </p:sp>
      <p:pic>
        <p:nvPicPr>
          <p:cNvPr id="7" name="Picture 2" descr="ImageMagick logo.sv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009178" y="5281245"/>
            <a:ext cx="1450821" cy="1501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33263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4"/>
          <p:cNvSpPr>
            <a:spLocks noGrp="1"/>
          </p:cNvSpPr>
          <p:nvPr>
            <p:ph idx="1"/>
          </p:nvPr>
        </p:nvSpPr>
        <p:spPr/>
        <p:txBody>
          <a:bodyPr>
            <a:normAutofit fontScale="62500" lnSpcReduction="20000"/>
          </a:bodyPr>
          <a:lstStyle/>
          <a:p>
            <a:r>
              <a:rPr kumimoji="1" lang="ja-JP" altLang="en-US" dirty="0" smtClean="0"/>
              <a:t>基本コマンド</a:t>
            </a:r>
            <a:endParaRPr kumimoji="1" lang="en-US" altLang="ja-JP" dirty="0" smtClean="0"/>
          </a:p>
          <a:p>
            <a:pPr lvl="1"/>
            <a:r>
              <a:rPr lang="en-US" altLang="ja-JP" dirty="0" smtClean="0"/>
              <a:t>convert [option] </a:t>
            </a:r>
            <a:r>
              <a:rPr lang="en-US" altLang="ja-JP" dirty="0" err="1" smtClean="0"/>
              <a:t>input_image</a:t>
            </a:r>
            <a:r>
              <a:rPr lang="en-US" altLang="ja-JP" dirty="0" smtClean="0"/>
              <a:t> </a:t>
            </a:r>
            <a:r>
              <a:rPr lang="en-US" altLang="ja-JP" dirty="0" err="1" smtClean="0"/>
              <a:t>output_image</a:t>
            </a:r>
            <a:endParaRPr kumimoji="1" lang="en-US" altLang="ja-JP" dirty="0" smtClean="0"/>
          </a:p>
          <a:p>
            <a:r>
              <a:rPr kumimoji="1" lang="en-US" altLang="ja-JP" dirty="0" smtClean="0"/>
              <a:t>convert</a:t>
            </a:r>
          </a:p>
          <a:p>
            <a:pPr lvl="1"/>
            <a:r>
              <a:rPr lang="ja-JP" altLang="en-US" dirty="0" smtClean="0"/>
              <a:t>旧コマンド名（</a:t>
            </a:r>
            <a:r>
              <a:rPr lang="ja-JP" altLang="en-US" dirty="0"/>
              <a:t>古いと</a:t>
            </a:r>
            <a:r>
              <a:rPr lang="ja-JP" altLang="en-US" dirty="0" smtClean="0"/>
              <a:t>こっち．Ｖ６）</a:t>
            </a:r>
            <a:endParaRPr lang="en-US" altLang="ja-JP" dirty="0" smtClean="0"/>
          </a:p>
          <a:p>
            <a:pPr lvl="2"/>
            <a:r>
              <a:rPr lang="en-US" altLang="ja-JP" dirty="0" smtClean="0"/>
              <a:t>convert</a:t>
            </a:r>
            <a:r>
              <a:rPr lang="ja-JP" altLang="en-US" dirty="0" smtClean="0"/>
              <a:t>は</a:t>
            </a:r>
            <a:r>
              <a:rPr lang="en-US" altLang="ja-JP" dirty="0" smtClean="0"/>
              <a:t>windows</a:t>
            </a:r>
            <a:r>
              <a:rPr lang="ja-JP" altLang="en-US" dirty="0" smtClean="0"/>
              <a:t>だと別のコマンドとかぶるため</a:t>
            </a:r>
            <a:endParaRPr lang="en-US" altLang="ja-JP" dirty="0" smtClean="0"/>
          </a:p>
          <a:p>
            <a:pPr lvl="2"/>
            <a:r>
              <a:rPr kumimoji="1" lang="en-US" altLang="ja-JP" dirty="0" smtClean="0"/>
              <a:t>WSL</a:t>
            </a:r>
            <a:r>
              <a:rPr kumimoji="1" lang="ja-JP" altLang="en-US" dirty="0" smtClean="0"/>
              <a:t>は</a:t>
            </a:r>
            <a:r>
              <a:rPr kumimoji="1" lang="en-US" altLang="ja-JP" dirty="0" smtClean="0"/>
              <a:t>Linux</a:t>
            </a:r>
            <a:r>
              <a:rPr kumimoji="1" lang="ja-JP" altLang="en-US" dirty="0" smtClean="0"/>
              <a:t>が動いているので</a:t>
            </a:r>
            <a:r>
              <a:rPr kumimoji="1" lang="en-US" altLang="ja-JP" dirty="0" smtClean="0"/>
              <a:t>convert</a:t>
            </a:r>
          </a:p>
          <a:p>
            <a:r>
              <a:rPr lang="en-US" altLang="ja-JP" dirty="0" err="1" smtClean="0"/>
              <a:t>magick</a:t>
            </a:r>
            <a:endParaRPr lang="en-US" altLang="ja-JP" dirty="0" smtClean="0"/>
          </a:p>
          <a:p>
            <a:pPr lvl="1"/>
            <a:r>
              <a:rPr kumimoji="1" lang="ja-JP" altLang="en-US" dirty="0" smtClean="0"/>
              <a:t>新コマンド名（Ｖ７）</a:t>
            </a:r>
            <a:endParaRPr kumimoji="1" lang="en-US" altLang="ja-JP" dirty="0" smtClean="0"/>
          </a:p>
          <a:p>
            <a:pPr lvl="1"/>
            <a:r>
              <a:rPr lang="en-US" altLang="ja-JP" dirty="0" err="1" smtClean="0"/>
              <a:t>linux</a:t>
            </a:r>
            <a:r>
              <a:rPr lang="ja-JP" altLang="en-US" dirty="0" smtClean="0"/>
              <a:t>では</a:t>
            </a:r>
            <a:r>
              <a:rPr lang="en-US" altLang="ja-JP" dirty="0" smtClean="0"/>
              <a:t>convert</a:t>
            </a:r>
            <a:r>
              <a:rPr lang="ja-JP" altLang="en-US" dirty="0" smtClean="0"/>
              <a:t>で動く</a:t>
            </a:r>
            <a:endParaRPr kumimoji="1" lang="en-US" altLang="ja-JP" dirty="0" smtClean="0"/>
          </a:p>
          <a:p>
            <a:pPr lvl="1"/>
            <a:endParaRPr lang="en-US" altLang="ja-JP" dirty="0"/>
          </a:p>
          <a:p>
            <a:pPr marL="0" indent="0">
              <a:buNone/>
            </a:pPr>
            <a:r>
              <a:rPr lang="en-US" altLang="ja-JP" sz="2400" dirty="0" smtClean="0"/>
              <a:t>※windows</a:t>
            </a:r>
            <a:r>
              <a:rPr lang="ja-JP" altLang="en-US" sz="2400" dirty="0" smtClean="0"/>
              <a:t>の場合インストーラでインストール</a:t>
            </a:r>
            <a:r>
              <a:rPr lang="ja-JP" altLang="en-US" sz="2400" dirty="0"/>
              <a:t>時</a:t>
            </a:r>
            <a:r>
              <a:rPr lang="ja-JP" altLang="en-US" sz="2400" dirty="0" smtClean="0"/>
              <a:t>に</a:t>
            </a:r>
            <a:r>
              <a:rPr lang="en-US" altLang="ja-JP" sz="2400" dirty="0" smtClean="0"/>
              <a:t>legacy utilities</a:t>
            </a:r>
            <a:r>
              <a:rPr lang="ja-JP" altLang="en-US" sz="2400" dirty="0" smtClean="0"/>
              <a:t>をインストールすれば </a:t>
            </a:r>
            <a:r>
              <a:rPr lang="en-US" altLang="ja-JP" sz="2400" dirty="0"/>
              <a:t>convert.exe </a:t>
            </a:r>
            <a:r>
              <a:rPr lang="ja-JP" altLang="en-US" sz="2400" dirty="0"/>
              <a:t>がインストールできるので、</a:t>
            </a:r>
            <a:r>
              <a:rPr lang="en-US" altLang="ja-JP" sz="2400" dirty="0"/>
              <a:t>V7 </a:t>
            </a:r>
            <a:r>
              <a:rPr lang="ja-JP" altLang="en-US" sz="2400" dirty="0"/>
              <a:t>系でも </a:t>
            </a:r>
            <a:r>
              <a:rPr lang="en-US" altLang="ja-JP" sz="2400" dirty="0" smtClean="0"/>
              <a:t>convert.exe </a:t>
            </a:r>
            <a:r>
              <a:rPr lang="ja-JP" altLang="en-US" sz="2400" dirty="0"/>
              <a:t>が</a:t>
            </a:r>
            <a:r>
              <a:rPr lang="ja-JP" altLang="en-US" sz="2400" dirty="0" smtClean="0"/>
              <a:t>使える</a:t>
            </a:r>
            <a:endParaRPr lang="en-US" altLang="ja-JP" sz="2400" dirty="0" smtClean="0"/>
          </a:p>
          <a:p>
            <a:pPr marL="0" indent="0">
              <a:buNone/>
            </a:pPr>
            <a:r>
              <a:rPr kumimoji="1" lang="en-US" altLang="ja-JP" sz="2400" dirty="0" smtClean="0"/>
              <a:t>※CSE</a:t>
            </a:r>
            <a:r>
              <a:rPr kumimoji="1" lang="ja-JP" altLang="en-US" sz="2400" dirty="0" smtClean="0"/>
              <a:t>のバージョン（</a:t>
            </a:r>
            <a:r>
              <a:rPr lang="ja-JP" altLang="en-US" sz="2400" dirty="0"/>
              <a:t>ちょっと</a:t>
            </a:r>
            <a:r>
              <a:rPr lang="ja-JP" altLang="en-US" sz="2400" dirty="0" smtClean="0"/>
              <a:t>古い</a:t>
            </a:r>
            <a:r>
              <a:rPr kumimoji="1" lang="ja-JP" altLang="en-US" sz="2400" dirty="0" smtClean="0"/>
              <a:t>）</a:t>
            </a:r>
            <a:endParaRPr lang="en-US" altLang="ja-JP" sz="2400" dirty="0"/>
          </a:p>
          <a:p>
            <a:pPr marL="457200" lvl="1" indent="0">
              <a:buNone/>
            </a:pPr>
            <a:r>
              <a:rPr lang="en-US" altLang="ja-JP" sz="2000" dirty="0"/>
              <a:t>Version: ImageMagick 6.4.3 2013-03-20 Q16 </a:t>
            </a:r>
            <a:r>
              <a:rPr lang="en-US" altLang="ja-JP" sz="2000" dirty="0" smtClean="0"/>
              <a:t>OpenMP</a:t>
            </a:r>
          </a:p>
          <a:p>
            <a:pPr marL="457200" lvl="1" indent="0">
              <a:buNone/>
            </a:pPr>
            <a:r>
              <a:rPr lang="ja-JP" altLang="en-US" sz="2000" dirty="0" smtClean="0"/>
              <a:t>（</a:t>
            </a:r>
            <a:r>
              <a:rPr lang="en-US" altLang="ja-JP" sz="2000" dirty="0"/>
              <a:t> </a:t>
            </a:r>
            <a:r>
              <a:rPr lang="en-US" altLang="ja-JP" sz="2000" dirty="0" smtClean="0"/>
              <a:t>2018</a:t>
            </a:r>
            <a:r>
              <a:rPr lang="ja-JP" altLang="en-US" sz="2000" dirty="0" smtClean="0"/>
              <a:t>年</a:t>
            </a:r>
            <a:r>
              <a:rPr lang="en-US" altLang="ja-JP" sz="2000" dirty="0" smtClean="0"/>
              <a:t> </a:t>
            </a:r>
            <a:r>
              <a:rPr lang="ja-JP" altLang="en-US" sz="2000" dirty="0"/>
              <a:t>現在</a:t>
            </a:r>
            <a:r>
              <a:rPr lang="ja-JP" altLang="en-US" sz="2000" dirty="0" smtClean="0"/>
              <a:t>）</a:t>
            </a:r>
            <a:endParaRPr lang="en-US" altLang="ja-JP" sz="2000" dirty="0"/>
          </a:p>
          <a:p>
            <a:pPr marL="0" indent="0">
              <a:buNone/>
            </a:pPr>
            <a:endParaRPr kumimoji="1" lang="ja-JP" altLang="en-US" sz="2400" dirty="0"/>
          </a:p>
        </p:txBody>
      </p:sp>
      <p:sp>
        <p:nvSpPr>
          <p:cNvPr id="4" name="タイトル 3"/>
          <p:cNvSpPr>
            <a:spLocks noGrp="1"/>
          </p:cNvSpPr>
          <p:nvPr>
            <p:ph type="title"/>
          </p:nvPr>
        </p:nvSpPr>
        <p:spPr/>
        <p:txBody>
          <a:bodyPr/>
          <a:lstStyle/>
          <a:p>
            <a:r>
              <a:rPr kumimoji="1" lang="ja-JP" altLang="en-US" dirty="0" smtClean="0"/>
              <a:t>使い方</a:t>
            </a:r>
            <a:endParaRPr kumimoji="1" lang="ja-JP" altLang="en-US" dirty="0"/>
          </a:p>
        </p:txBody>
      </p:sp>
      <p:sp>
        <p:nvSpPr>
          <p:cNvPr id="3" name="スライド番号プレースホルダー 2"/>
          <p:cNvSpPr>
            <a:spLocks noGrp="1"/>
          </p:cNvSpPr>
          <p:nvPr>
            <p:ph type="sldNum" sz="quarter" idx="12"/>
          </p:nvPr>
        </p:nvSpPr>
        <p:spPr/>
        <p:txBody>
          <a:bodyPr/>
          <a:lstStyle/>
          <a:p>
            <a:fld id="{6C97CA81-E7BB-4706-B25C-D8A52BB71168}" type="slidenum">
              <a:rPr lang="ja-JP" altLang="en-US" smtClean="0"/>
              <a:pPr/>
              <a:t>42</a:t>
            </a:fld>
            <a:endParaRPr lang="ja-JP" altLang="en-US" dirty="0"/>
          </a:p>
        </p:txBody>
      </p:sp>
    </p:spTree>
    <p:extLst>
      <p:ext uri="{BB962C8B-B14F-4D97-AF65-F5344CB8AC3E}">
        <p14:creationId xmlns:p14="http://schemas.microsoft.com/office/powerpoint/2010/main" val="4543216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77500" lnSpcReduction="20000"/>
          </a:bodyPr>
          <a:lstStyle/>
          <a:p>
            <a:r>
              <a:rPr lang="ja-JP" altLang="en-US" dirty="0" smtClean="0"/>
              <a:t>画像フォーマット変換</a:t>
            </a:r>
            <a:endParaRPr lang="en-US" altLang="ja-JP" dirty="0" smtClean="0"/>
          </a:p>
          <a:p>
            <a:pPr lvl="1"/>
            <a:r>
              <a:rPr lang="en-US" altLang="ja-JP" dirty="0" err="1" smtClean="0"/>
              <a:t>magick</a:t>
            </a:r>
            <a:r>
              <a:rPr lang="en-US" altLang="ja-JP" dirty="0" smtClean="0"/>
              <a:t> </a:t>
            </a:r>
            <a:r>
              <a:rPr lang="en-US" altLang="ja-JP" dirty="0"/>
              <a:t>src.jpg </a:t>
            </a:r>
            <a:r>
              <a:rPr lang="en-US" altLang="ja-JP" dirty="0" smtClean="0"/>
              <a:t>out.png</a:t>
            </a:r>
          </a:p>
          <a:p>
            <a:pPr lvl="2"/>
            <a:r>
              <a:rPr kumimoji="1" lang="en-US" altLang="ja-JP" dirty="0" smtClean="0"/>
              <a:t>jpeg</a:t>
            </a:r>
            <a:r>
              <a:rPr kumimoji="1" lang="ja-JP" altLang="en-US" dirty="0" smtClean="0"/>
              <a:t>画像を</a:t>
            </a:r>
            <a:r>
              <a:rPr kumimoji="1" lang="en-US" altLang="ja-JP" dirty="0" err="1" smtClean="0"/>
              <a:t>png</a:t>
            </a:r>
            <a:r>
              <a:rPr kumimoji="1" lang="ja-JP" altLang="en-US" dirty="0" smtClean="0"/>
              <a:t>画像に変換</a:t>
            </a:r>
            <a:endParaRPr kumimoji="1" lang="en-US" altLang="ja-JP" dirty="0" smtClean="0"/>
          </a:p>
          <a:p>
            <a:pPr lvl="1"/>
            <a:r>
              <a:rPr lang="en-US" altLang="ja-JP" dirty="0" err="1"/>
              <a:t>magick</a:t>
            </a:r>
            <a:r>
              <a:rPr lang="en-US" altLang="ja-JP" dirty="0"/>
              <a:t> </a:t>
            </a:r>
            <a:r>
              <a:rPr lang="en-US" altLang="ja-JP" dirty="0" smtClean="0"/>
              <a:t>src.png out.jpg</a:t>
            </a:r>
            <a:endParaRPr lang="en-US" altLang="ja-JP" dirty="0"/>
          </a:p>
          <a:p>
            <a:pPr lvl="2"/>
            <a:r>
              <a:rPr lang="en-US" altLang="ja-JP" dirty="0" err="1" smtClean="0"/>
              <a:t>png</a:t>
            </a:r>
            <a:r>
              <a:rPr lang="ja-JP" altLang="en-US" dirty="0" smtClean="0"/>
              <a:t>画像を</a:t>
            </a:r>
            <a:r>
              <a:rPr lang="en-US" altLang="ja-JP" dirty="0" smtClean="0"/>
              <a:t>jpeg</a:t>
            </a:r>
            <a:r>
              <a:rPr lang="ja-JP" altLang="en-US" dirty="0" smtClean="0"/>
              <a:t>画像</a:t>
            </a:r>
            <a:r>
              <a:rPr lang="ja-JP" altLang="en-US" dirty="0"/>
              <a:t>に</a:t>
            </a:r>
            <a:r>
              <a:rPr lang="ja-JP" altLang="en-US" dirty="0" smtClean="0"/>
              <a:t>変換</a:t>
            </a:r>
            <a:endParaRPr lang="en-US" altLang="ja-JP" dirty="0" smtClean="0"/>
          </a:p>
          <a:p>
            <a:pPr lvl="1"/>
            <a:r>
              <a:rPr lang="en-US" altLang="ja-JP" dirty="0" err="1"/>
              <a:t>magick</a:t>
            </a:r>
            <a:r>
              <a:rPr lang="en-US" altLang="ja-JP" dirty="0"/>
              <a:t> src.png </a:t>
            </a:r>
            <a:r>
              <a:rPr lang="en-US" altLang="ja-JP" dirty="0" smtClean="0"/>
              <a:t>–quality 20 out.jpg</a:t>
            </a:r>
            <a:endParaRPr lang="en-US" altLang="ja-JP" dirty="0"/>
          </a:p>
          <a:p>
            <a:pPr lvl="2"/>
            <a:r>
              <a:rPr lang="en-US" altLang="ja-JP" dirty="0" err="1"/>
              <a:t>png</a:t>
            </a:r>
            <a:r>
              <a:rPr lang="ja-JP" altLang="en-US" dirty="0"/>
              <a:t>画像</a:t>
            </a:r>
            <a:r>
              <a:rPr lang="ja-JP" altLang="en-US" dirty="0" smtClean="0"/>
              <a:t>を品質</a:t>
            </a:r>
            <a:r>
              <a:rPr lang="en-US" altLang="ja-JP" dirty="0" smtClean="0"/>
              <a:t>20</a:t>
            </a:r>
            <a:r>
              <a:rPr lang="ja-JP" altLang="en-US" dirty="0" smtClean="0"/>
              <a:t>（最小１，最大１００）で</a:t>
            </a:r>
            <a:r>
              <a:rPr lang="en-US" altLang="ja-JP" dirty="0" smtClean="0"/>
              <a:t>jpeg</a:t>
            </a:r>
            <a:r>
              <a:rPr lang="ja-JP" altLang="en-US" dirty="0"/>
              <a:t>画像に</a:t>
            </a:r>
            <a:r>
              <a:rPr lang="ja-JP" altLang="en-US" dirty="0" smtClean="0"/>
              <a:t>変換．</a:t>
            </a:r>
            <a:endParaRPr kumimoji="1" lang="en-US" altLang="ja-JP" dirty="0" smtClean="0"/>
          </a:p>
          <a:p>
            <a:pPr lvl="1"/>
            <a:r>
              <a:rPr lang="en-US" altLang="ja-JP" dirty="0" err="1" smtClean="0"/>
              <a:t>mogrify</a:t>
            </a:r>
            <a:r>
              <a:rPr lang="en-US" altLang="ja-JP" dirty="0" smtClean="0"/>
              <a:t> –format jpg *.</a:t>
            </a:r>
            <a:r>
              <a:rPr lang="en-US" altLang="ja-JP" dirty="0" err="1" smtClean="0"/>
              <a:t>png</a:t>
            </a:r>
            <a:endParaRPr lang="en-US" altLang="ja-JP" dirty="0" smtClean="0"/>
          </a:p>
          <a:p>
            <a:pPr lvl="2"/>
            <a:r>
              <a:rPr lang="ja-JP" altLang="en-US" dirty="0" smtClean="0"/>
              <a:t>ディレクトリ内の</a:t>
            </a:r>
            <a:r>
              <a:rPr lang="en-US" altLang="ja-JP" dirty="0" err="1" smtClean="0"/>
              <a:t>png</a:t>
            </a:r>
            <a:r>
              <a:rPr lang="ja-JP" altLang="en-US" dirty="0" smtClean="0"/>
              <a:t>ファイルをすべて</a:t>
            </a:r>
            <a:r>
              <a:rPr lang="en-US" altLang="ja-JP" dirty="0" smtClean="0"/>
              <a:t>jpeg</a:t>
            </a:r>
            <a:r>
              <a:rPr lang="ja-JP" altLang="en-US" dirty="0" smtClean="0"/>
              <a:t>ファイルに変換</a:t>
            </a:r>
            <a:endParaRPr lang="en-US" altLang="ja-JP" dirty="0" smtClean="0"/>
          </a:p>
          <a:p>
            <a:r>
              <a:rPr lang="ja-JP" altLang="en-US" dirty="0" smtClean="0"/>
              <a:t>画像表示</a:t>
            </a:r>
            <a:endParaRPr lang="en-US" altLang="ja-JP" dirty="0"/>
          </a:p>
          <a:p>
            <a:pPr lvl="1"/>
            <a:r>
              <a:rPr kumimoji="1" lang="en-US" altLang="ja-JP" dirty="0" err="1" smtClean="0"/>
              <a:t>imdisplay</a:t>
            </a:r>
            <a:r>
              <a:rPr kumimoji="1" lang="en-US" altLang="ja-JP" dirty="0" smtClean="0"/>
              <a:t> src.jpg</a:t>
            </a:r>
          </a:p>
          <a:p>
            <a:pPr lvl="2"/>
            <a:r>
              <a:rPr lang="en-US" altLang="ja-JP" dirty="0" smtClean="0"/>
              <a:t>windows</a:t>
            </a:r>
            <a:endParaRPr kumimoji="1" lang="en-US" altLang="ja-JP" dirty="0" smtClean="0"/>
          </a:p>
          <a:p>
            <a:pPr lvl="1"/>
            <a:r>
              <a:rPr lang="en-US" altLang="ja-JP" dirty="0" smtClean="0"/>
              <a:t>display src.jpg</a:t>
            </a:r>
          </a:p>
          <a:p>
            <a:pPr lvl="2"/>
            <a:r>
              <a:rPr kumimoji="1" lang="en-US" altLang="ja-JP" dirty="0" err="1" smtClean="0"/>
              <a:t>linux</a:t>
            </a:r>
            <a:endParaRPr kumimoji="1" lang="ja-JP" altLang="en-US" dirty="0"/>
          </a:p>
        </p:txBody>
      </p:sp>
      <p:sp>
        <p:nvSpPr>
          <p:cNvPr id="3" name="タイトル 2"/>
          <p:cNvSpPr>
            <a:spLocks noGrp="1"/>
          </p:cNvSpPr>
          <p:nvPr>
            <p:ph type="title"/>
          </p:nvPr>
        </p:nvSpPr>
        <p:spPr/>
        <p:txBody>
          <a:bodyPr/>
          <a:lstStyle/>
          <a:p>
            <a:r>
              <a:rPr kumimoji="1" lang="ja-JP" altLang="en-US" dirty="0" smtClean="0"/>
              <a:t>使用例</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43</a:t>
            </a:fld>
            <a:endParaRPr lang="ja-JP" altLang="en-US" dirty="0"/>
          </a:p>
        </p:txBody>
      </p:sp>
    </p:spTree>
    <p:extLst>
      <p:ext uri="{BB962C8B-B14F-4D97-AF65-F5344CB8AC3E}">
        <p14:creationId xmlns:p14="http://schemas.microsoft.com/office/powerpoint/2010/main" val="279089669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60000" y="1439999"/>
            <a:ext cx="8640000" cy="5213894"/>
          </a:xfrm>
        </p:spPr>
        <p:txBody>
          <a:bodyPr/>
          <a:lstStyle/>
          <a:p>
            <a:r>
              <a:rPr kumimoji="1" lang="ja-JP" altLang="en-US" dirty="0" smtClean="0"/>
              <a:t>処理したものを即座に表示する</a:t>
            </a:r>
            <a:endParaRPr kumimoji="1" lang="en-US" altLang="ja-JP" dirty="0" smtClean="0"/>
          </a:p>
          <a:p>
            <a:pPr lvl="1"/>
            <a:r>
              <a:rPr lang="en-US" altLang="ja-JP" dirty="0" smtClean="0"/>
              <a:t>windows</a:t>
            </a:r>
          </a:p>
          <a:p>
            <a:pPr lvl="2"/>
            <a:r>
              <a:rPr lang="en-US" altLang="ja-JP" sz="2000" dirty="0" err="1" smtClean="0"/>
              <a:t>magick</a:t>
            </a:r>
            <a:r>
              <a:rPr lang="en-US" altLang="ja-JP" sz="2000" dirty="0" smtClean="0"/>
              <a:t> </a:t>
            </a:r>
            <a:r>
              <a:rPr lang="en-US" altLang="ja-JP" sz="2000" dirty="0"/>
              <a:t>lena.png  </a:t>
            </a:r>
            <a:r>
              <a:rPr lang="en-US" altLang="ja-JP" sz="2000" dirty="0" smtClean="0"/>
              <a:t>-quality 20 out.jpg </a:t>
            </a:r>
            <a:r>
              <a:rPr lang="en-US" altLang="ja-JP" sz="2000" dirty="0"/>
              <a:t>|</a:t>
            </a:r>
            <a:r>
              <a:rPr lang="en-US" altLang="ja-JP" sz="2000" dirty="0" err="1"/>
              <a:t>imdisplay</a:t>
            </a:r>
            <a:r>
              <a:rPr lang="en-US" altLang="ja-JP" sz="2000" dirty="0"/>
              <a:t> </a:t>
            </a:r>
            <a:r>
              <a:rPr lang="en-US" altLang="ja-JP" sz="2000" dirty="0" smtClean="0"/>
              <a:t>out.jpg</a:t>
            </a:r>
          </a:p>
          <a:p>
            <a:pPr lvl="1"/>
            <a:r>
              <a:rPr lang="en-US" altLang="ja-JP" dirty="0" smtClean="0"/>
              <a:t>Linux</a:t>
            </a:r>
          </a:p>
          <a:p>
            <a:pPr lvl="2"/>
            <a:r>
              <a:rPr lang="en-US" altLang="ja-JP" sz="2000" dirty="0" smtClean="0"/>
              <a:t>convert </a:t>
            </a:r>
            <a:r>
              <a:rPr lang="en-US" altLang="ja-JP" sz="2000" dirty="0"/>
              <a:t>lena.png  -quality 20 out.jpg </a:t>
            </a:r>
            <a:r>
              <a:rPr lang="en-US" altLang="ja-JP" sz="2000" dirty="0" smtClean="0"/>
              <a:t>|display </a:t>
            </a:r>
            <a:r>
              <a:rPr lang="en-US" altLang="ja-JP" sz="2000" dirty="0"/>
              <a:t>out.jpg</a:t>
            </a:r>
          </a:p>
          <a:p>
            <a:pPr lvl="1"/>
            <a:r>
              <a:rPr lang="ja-JP" altLang="en-US" dirty="0" smtClean="0"/>
              <a:t>画像表示コマンド</a:t>
            </a:r>
            <a:r>
              <a:rPr lang="en-US" altLang="ja-JP" dirty="0" err="1" smtClean="0"/>
              <a:t>imdisplay</a:t>
            </a:r>
            <a:r>
              <a:rPr lang="en-US" altLang="ja-JP" dirty="0" smtClean="0"/>
              <a:t> </a:t>
            </a:r>
            <a:r>
              <a:rPr lang="ja-JP" altLang="en-US" dirty="0" smtClean="0"/>
              <a:t>もしくは</a:t>
            </a:r>
            <a:r>
              <a:rPr lang="en-US" altLang="ja-JP" dirty="0" smtClean="0"/>
              <a:t>display</a:t>
            </a:r>
            <a:r>
              <a:rPr lang="ja-JP" altLang="en-US" dirty="0" smtClean="0"/>
              <a:t>を</a:t>
            </a:r>
            <a:r>
              <a:rPr lang="en-US" altLang="ja-JP" dirty="0" smtClean="0"/>
              <a:t/>
            </a:r>
            <a:br>
              <a:rPr lang="en-US" altLang="ja-JP" dirty="0" smtClean="0"/>
            </a:br>
            <a:r>
              <a:rPr lang="ja-JP" altLang="en-US" dirty="0" smtClean="0"/>
              <a:t>パイプ“</a:t>
            </a:r>
            <a:r>
              <a:rPr lang="en-US" altLang="ja-JP" dirty="0" smtClean="0"/>
              <a:t>|</a:t>
            </a:r>
            <a:r>
              <a:rPr lang="ja-JP" altLang="en-US" dirty="0" smtClean="0"/>
              <a:t>”でつなぐ</a:t>
            </a:r>
            <a:endParaRPr lang="en-US" altLang="ja-JP" dirty="0"/>
          </a:p>
          <a:p>
            <a:pPr lvl="1"/>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使用例２</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44</a:t>
            </a:fld>
            <a:endParaRPr lang="ja-JP" altLang="en-US" dirty="0"/>
          </a:p>
        </p:txBody>
      </p:sp>
    </p:spTree>
    <p:extLst>
      <p:ext uri="{BB962C8B-B14F-4D97-AF65-F5344CB8AC3E}">
        <p14:creationId xmlns:p14="http://schemas.microsoft.com/office/powerpoint/2010/main" val="24253960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複数の画像を</a:t>
            </a:r>
            <a:r>
              <a:rPr kumimoji="1" lang="en-US" altLang="ja-JP" dirty="0" smtClean="0"/>
              <a:t>pdf</a:t>
            </a:r>
            <a:r>
              <a:rPr kumimoji="1" lang="ja-JP" altLang="en-US" dirty="0" smtClean="0"/>
              <a:t>にまとめる．</a:t>
            </a:r>
            <a:r>
              <a:rPr kumimoji="1" lang="en-US" altLang="ja-JP" dirty="0" smtClean="0"/>
              <a:t>bash</a:t>
            </a:r>
            <a:r>
              <a:rPr kumimoji="1" lang="ja-JP" altLang="en-US" dirty="0" smtClean="0"/>
              <a:t>のブレーズ展開を利用</a:t>
            </a:r>
            <a:endParaRPr kumimoji="1" lang="en-US" altLang="ja-JP" dirty="0" smtClean="0"/>
          </a:p>
          <a:p>
            <a:r>
              <a:rPr lang="en-US" altLang="ja-JP" dirty="0"/>
              <a:t>convert a_01{.jpg,.pdf}</a:t>
            </a:r>
            <a:endParaRPr kumimoji="1" lang="ja-JP" altLang="en-US" dirty="0"/>
          </a:p>
        </p:txBody>
      </p:sp>
      <p:sp>
        <p:nvSpPr>
          <p:cNvPr id="3" name="タイトル 2"/>
          <p:cNvSpPr>
            <a:spLocks noGrp="1"/>
          </p:cNvSpPr>
          <p:nvPr>
            <p:ph type="title"/>
          </p:nvPr>
        </p:nvSpPr>
        <p:spPr/>
        <p:txBody>
          <a:bodyPr/>
          <a:lstStyle/>
          <a:p>
            <a:r>
              <a:rPr lang="ja-JP" altLang="en-US" dirty="0"/>
              <a:t>使</a:t>
            </a:r>
            <a:r>
              <a:rPr lang="ja-JP" altLang="en-US" dirty="0" smtClean="0"/>
              <a:t>用例３</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45</a:t>
            </a:fld>
            <a:endParaRPr lang="ja-JP" altLang="en-US" dirty="0"/>
          </a:p>
        </p:txBody>
      </p:sp>
    </p:spTree>
    <p:extLst>
      <p:ext uri="{BB962C8B-B14F-4D97-AF65-F5344CB8AC3E}">
        <p14:creationId xmlns:p14="http://schemas.microsoft.com/office/powerpoint/2010/main" val="286451329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sz="half" idx="1"/>
          </p:nvPr>
        </p:nvSpPr>
        <p:spPr/>
        <p:txBody>
          <a:bodyPr>
            <a:normAutofit lnSpcReduction="10000"/>
          </a:bodyPr>
          <a:lstStyle/>
          <a:p>
            <a:r>
              <a:rPr kumimoji="1" lang="ja-JP" altLang="en-US" dirty="0" smtClean="0"/>
              <a:t>サイズ変更</a:t>
            </a:r>
            <a:endParaRPr kumimoji="1" lang="en-US" altLang="ja-JP" dirty="0" smtClean="0"/>
          </a:p>
          <a:p>
            <a:r>
              <a:rPr lang="ja-JP" altLang="en-US" dirty="0" smtClean="0"/>
              <a:t>回転</a:t>
            </a:r>
            <a:endParaRPr lang="en-US" altLang="ja-JP" dirty="0" smtClean="0"/>
          </a:p>
          <a:p>
            <a:r>
              <a:rPr lang="ja-JP" altLang="en-US" dirty="0" smtClean="0"/>
              <a:t>二値化</a:t>
            </a:r>
            <a:endParaRPr lang="en-US" altLang="ja-JP" dirty="0" smtClean="0"/>
          </a:p>
          <a:p>
            <a:r>
              <a:rPr lang="ja-JP" altLang="en-US" dirty="0" smtClean="0"/>
              <a:t>エッジ</a:t>
            </a:r>
            <a:r>
              <a:rPr lang="ja-JP" altLang="en-US" dirty="0"/>
              <a:t>検出</a:t>
            </a:r>
            <a:endParaRPr lang="en-US" altLang="ja-JP" dirty="0" smtClean="0"/>
          </a:p>
          <a:p>
            <a:r>
              <a:rPr lang="ja-JP" altLang="en-US" dirty="0" smtClean="0"/>
              <a:t>白黒化</a:t>
            </a:r>
            <a:endParaRPr lang="en-US" altLang="ja-JP" dirty="0" smtClean="0"/>
          </a:p>
          <a:p>
            <a:r>
              <a:rPr lang="ja-JP" altLang="en-US" dirty="0" smtClean="0"/>
              <a:t>減色</a:t>
            </a:r>
            <a:endParaRPr lang="en-US" altLang="ja-JP" dirty="0" smtClean="0"/>
          </a:p>
          <a:p>
            <a:r>
              <a:rPr lang="ja-JP" altLang="en-US" dirty="0" smtClean="0"/>
              <a:t>彩度，色相の変換</a:t>
            </a:r>
            <a:endParaRPr lang="en-US" altLang="ja-JP" dirty="0" smtClean="0"/>
          </a:p>
          <a:p>
            <a:r>
              <a:rPr lang="ja-JP" altLang="en-US" dirty="0"/>
              <a:t>コントラスト強調，ガンマ変換</a:t>
            </a:r>
            <a:endParaRPr lang="en-US" altLang="ja-JP" dirty="0" smtClean="0"/>
          </a:p>
        </p:txBody>
      </p:sp>
      <p:sp>
        <p:nvSpPr>
          <p:cNvPr id="6" name="コンテンツ プレースホルダー 5"/>
          <p:cNvSpPr>
            <a:spLocks noGrp="1"/>
          </p:cNvSpPr>
          <p:nvPr>
            <p:ph sz="half" idx="2"/>
          </p:nvPr>
        </p:nvSpPr>
        <p:spPr>
          <a:xfrm>
            <a:off x="4576391" y="1439999"/>
            <a:ext cx="4423609" cy="5213894"/>
          </a:xfrm>
        </p:spPr>
        <p:txBody>
          <a:bodyPr>
            <a:normAutofit/>
          </a:bodyPr>
          <a:lstStyle/>
          <a:p>
            <a:r>
              <a:rPr lang="ja-JP" altLang="en-US" dirty="0" smtClean="0"/>
              <a:t>ぼかし</a:t>
            </a:r>
            <a:endParaRPr lang="en-US" altLang="ja-JP" dirty="0"/>
          </a:p>
          <a:p>
            <a:r>
              <a:rPr lang="ja-JP" altLang="en-US" dirty="0"/>
              <a:t>選択的</a:t>
            </a:r>
            <a:r>
              <a:rPr lang="ja-JP" altLang="en-US" dirty="0" smtClean="0"/>
              <a:t>ぼかし</a:t>
            </a:r>
            <a:r>
              <a:rPr lang="en-US" altLang="ja-JP" dirty="0" smtClean="0"/>
              <a:t/>
            </a:r>
            <a:br>
              <a:rPr lang="en-US" altLang="ja-JP" dirty="0" smtClean="0"/>
            </a:br>
            <a:r>
              <a:rPr lang="ja-JP" altLang="en-US" sz="2400" dirty="0" smtClean="0"/>
              <a:t>（</a:t>
            </a:r>
            <a:r>
              <a:rPr lang="ja-JP" altLang="en-US" sz="2400" dirty="0"/>
              <a:t>バイラテラルフィルタ）</a:t>
            </a:r>
            <a:endParaRPr lang="en-US" altLang="ja-JP" sz="2400" dirty="0"/>
          </a:p>
          <a:p>
            <a:r>
              <a:rPr lang="ja-JP" altLang="en-US" dirty="0"/>
              <a:t>メディアンフィルタ</a:t>
            </a:r>
            <a:endParaRPr lang="en-US" altLang="ja-JP" dirty="0"/>
          </a:p>
          <a:p>
            <a:r>
              <a:rPr lang="ja-JP" altLang="en-US" dirty="0"/>
              <a:t>先鋭化</a:t>
            </a:r>
            <a:endParaRPr lang="en-US" altLang="ja-JP" dirty="0"/>
          </a:p>
          <a:p>
            <a:r>
              <a:rPr lang="ja-JP" altLang="en-US" dirty="0"/>
              <a:t>ノイズ除去</a:t>
            </a:r>
            <a:endParaRPr lang="en-US" altLang="ja-JP" dirty="0"/>
          </a:p>
          <a:p>
            <a:r>
              <a:rPr lang="ja-JP" altLang="en-US" dirty="0"/>
              <a:t>ノイズ付与</a:t>
            </a:r>
            <a:endParaRPr lang="en-US" altLang="ja-JP" dirty="0"/>
          </a:p>
          <a:p>
            <a:endParaRPr kumimoji="1" lang="ja-JP" altLang="en-US" dirty="0"/>
          </a:p>
        </p:txBody>
      </p:sp>
      <p:sp>
        <p:nvSpPr>
          <p:cNvPr id="3" name="タイトル 2"/>
          <p:cNvSpPr>
            <a:spLocks noGrp="1"/>
          </p:cNvSpPr>
          <p:nvPr>
            <p:ph type="title"/>
          </p:nvPr>
        </p:nvSpPr>
        <p:spPr/>
        <p:txBody>
          <a:bodyPr>
            <a:normAutofit/>
          </a:bodyPr>
          <a:lstStyle/>
          <a:p>
            <a:r>
              <a:rPr lang="en-US" altLang="ja-JP" dirty="0" smtClean="0"/>
              <a:t>ImageMagick</a:t>
            </a:r>
            <a:r>
              <a:rPr lang="ja-JP" altLang="en-US" dirty="0" smtClean="0"/>
              <a:t>で出来る画像処理</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46</a:t>
            </a:fld>
            <a:endParaRPr lang="ja-JP" altLang="en-US" dirty="0"/>
          </a:p>
        </p:txBody>
      </p:sp>
      <p:sp>
        <p:nvSpPr>
          <p:cNvPr id="5" name="正方形/長方形 4"/>
          <p:cNvSpPr/>
          <p:nvPr/>
        </p:nvSpPr>
        <p:spPr>
          <a:xfrm>
            <a:off x="5170493" y="6469227"/>
            <a:ext cx="3416320" cy="369332"/>
          </a:xfrm>
          <a:prstGeom prst="rect">
            <a:avLst/>
          </a:prstGeom>
        </p:spPr>
        <p:txBody>
          <a:bodyPr wrap="none">
            <a:spAutoFit/>
          </a:bodyPr>
          <a:lstStyle/>
          <a:p>
            <a:r>
              <a:rPr lang="en-US" altLang="ja-JP" dirty="0" smtClean="0"/>
              <a:t>※</a:t>
            </a:r>
            <a:r>
              <a:rPr lang="ja-JP" altLang="en-US" dirty="0" smtClean="0"/>
              <a:t>一部抜粋でもっと機能はある</a:t>
            </a:r>
            <a:endParaRPr lang="ja-JP" altLang="en-US" dirty="0"/>
          </a:p>
        </p:txBody>
      </p:sp>
    </p:spTree>
    <p:extLst>
      <p:ext uri="{BB962C8B-B14F-4D97-AF65-F5344CB8AC3E}">
        <p14:creationId xmlns:p14="http://schemas.microsoft.com/office/powerpoint/2010/main" val="418333880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55000" lnSpcReduction="20000"/>
          </a:bodyPr>
          <a:lstStyle/>
          <a:p>
            <a:r>
              <a:rPr lang="en-US" altLang="ja-JP" dirty="0"/>
              <a:t>convert -resize 50% lena.png </a:t>
            </a:r>
            <a:r>
              <a:rPr lang="en-US" altLang="ja-JP" dirty="0" smtClean="0"/>
              <a:t>out.png</a:t>
            </a:r>
          </a:p>
          <a:p>
            <a:pPr lvl="1"/>
            <a:r>
              <a:rPr lang="ja-JP" altLang="en-US" dirty="0" smtClean="0"/>
              <a:t>サイズを半分に</a:t>
            </a:r>
            <a:endParaRPr lang="en-US" altLang="ja-JP" dirty="0"/>
          </a:p>
          <a:p>
            <a:r>
              <a:rPr lang="en-US" altLang="ja-JP" dirty="0"/>
              <a:t>convert -resize 1024x1024 lena.png </a:t>
            </a:r>
            <a:r>
              <a:rPr lang="en-US" altLang="ja-JP" dirty="0" smtClean="0"/>
              <a:t>out.png</a:t>
            </a:r>
          </a:p>
          <a:p>
            <a:pPr lvl="1"/>
            <a:r>
              <a:rPr kumimoji="1" lang="ja-JP" altLang="en-US" dirty="0" smtClean="0"/>
              <a:t>画像サイズを</a:t>
            </a:r>
            <a:r>
              <a:rPr kumimoji="1" lang="en-US" altLang="ja-JP" dirty="0" smtClean="0"/>
              <a:t>1024</a:t>
            </a:r>
            <a:r>
              <a:rPr kumimoji="1" lang="ja-JP" altLang="en-US" dirty="0" err="1" smtClean="0"/>
              <a:t>ｘ</a:t>
            </a:r>
            <a:r>
              <a:rPr kumimoji="1" lang="en-US" altLang="ja-JP" dirty="0" smtClean="0"/>
              <a:t>1024</a:t>
            </a:r>
            <a:r>
              <a:rPr kumimoji="1" lang="ja-JP" altLang="en-US" dirty="0" smtClean="0"/>
              <a:t>に直接指定</a:t>
            </a:r>
            <a:endParaRPr kumimoji="1" lang="en-US" altLang="ja-JP" dirty="0" smtClean="0"/>
          </a:p>
          <a:p>
            <a:r>
              <a:rPr lang="en-US" altLang="ja-JP" dirty="0"/>
              <a:t>convert -resize </a:t>
            </a:r>
            <a:r>
              <a:rPr lang="en-US" altLang="ja-JP" dirty="0" smtClean="0"/>
              <a:t>200</a:t>
            </a:r>
            <a:r>
              <a:rPr lang="en-US" altLang="ja-JP" dirty="0"/>
              <a:t>% lena.png </a:t>
            </a:r>
            <a:r>
              <a:rPr lang="en-US" altLang="ja-JP" dirty="0" smtClean="0"/>
              <a:t>out.png</a:t>
            </a:r>
          </a:p>
          <a:p>
            <a:pPr lvl="1"/>
            <a:r>
              <a:rPr lang="ja-JP" altLang="en-US" dirty="0" smtClean="0"/>
              <a:t>画像サイズが</a:t>
            </a:r>
            <a:r>
              <a:rPr lang="en-US" altLang="ja-JP" dirty="0" smtClean="0"/>
              <a:t>512</a:t>
            </a:r>
            <a:r>
              <a:rPr lang="ja-JP" altLang="en-US" dirty="0" smtClean="0"/>
              <a:t>の場合，上の直接指定と同じ</a:t>
            </a:r>
            <a:endParaRPr lang="en-US" altLang="ja-JP" dirty="0" smtClean="0"/>
          </a:p>
          <a:p>
            <a:r>
              <a:rPr lang="en-US" altLang="ja-JP" dirty="0"/>
              <a:t>convert -resize </a:t>
            </a:r>
            <a:r>
              <a:rPr lang="en-US" altLang="ja-JP" dirty="0" smtClean="0"/>
              <a:t>100x </a:t>
            </a:r>
            <a:r>
              <a:rPr lang="en-US" altLang="ja-JP" dirty="0"/>
              <a:t>lena.png </a:t>
            </a:r>
            <a:r>
              <a:rPr lang="en-US" altLang="ja-JP" dirty="0" smtClean="0"/>
              <a:t>out.png</a:t>
            </a:r>
          </a:p>
          <a:p>
            <a:pPr lvl="1"/>
            <a:r>
              <a:rPr lang="ja-JP" altLang="en-US" dirty="0" smtClean="0"/>
              <a:t>縦を省略．縦横比は固定</a:t>
            </a:r>
            <a:endParaRPr lang="en-US" altLang="ja-JP" dirty="0" smtClean="0"/>
          </a:p>
          <a:p>
            <a:r>
              <a:rPr lang="en-US" altLang="ja-JP" dirty="0"/>
              <a:t>convert -resize </a:t>
            </a:r>
            <a:r>
              <a:rPr lang="en-US" altLang="ja-JP" dirty="0" smtClean="0"/>
              <a:t>x100 </a:t>
            </a:r>
            <a:r>
              <a:rPr lang="en-US" altLang="ja-JP" dirty="0"/>
              <a:t>lena.png out.png</a:t>
            </a:r>
          </a:p>
          <a:p>
            <a:pPr lvl="1"/>
            <a:r>
              <a:rPr lang="ja-JP" altLang="en-US" dirty="0" smtClean="0"/>
              <a:t>横を</a:t>
            </a:r>
            <a:r>
              <a:rPr lang="ja-JP" altLang="en-US" dirty="0"/>
              <a:t>省略．縦横比は固定</a:t>
            </a:r>
            <a:endParaRPr lang="en-US" altLang="ja-JP" dirty="0"/>
          </a:p>
          <a:p>
            <a:r>
              <a:rPr lang="en-US" altLang="ja-JP" dirty="0" smtClean="0"/>
              <a:t>convert </a:t>
            </a:r>
            <a:r>
              <a:rPr lang="en-US" altLang="ja-JP" dirty="0"/>
              <a:t>-resize </a:t>
            </a:r>
            <a:r>
              <a:rPr lang="en-US" altLang="ja-JP" dirty="0" smtClean="0"/>
              <a:t>2048x1024! </a:t>
            </a:r>
            <a:r>
              <a:rPr lang="en-US" altLang="ja-JP" dirty="0"/>
              <a:t>lena.png out.png</a:t>
            </a:r>
          </a:p>
          <a:p>
            <a:pPr lvl="1"/>
            <a:r>
              <a:rPr lang="ja-JP" altLang="en-US" dirty="0"/>
              <a:t>画像サイズ</a:t>
            </a:r>
            <a:r>
              <a:rPr lang="ja-JP" altLang="en-US" dirty="0" smtClean="0"/>
              <a:t>を</a:t>
            </a:r>
            <a:r>
              <a:rPr lang="en-US" altLang="ja-JP" dirty="0"/>
              <a:t>2</a:t>
            </a:r>
            <a:r>
              <a:rPr lang="en-US" altLang="ja-JP" dirty="0" smtClean="0"/>
              <a:t>048</a:t>
            </a:r>
            <a:r>
              <a:rPr lang="ja-JP" altLang="en-US" dirty="0" err="1" smtClean="0"/>
              <a:t>ｘ</a:t>
            </a:r>
            <a:r>
              <a:rPr lang="en-US" altLang="ja-JP" dirty="0"/>
              <a:t>1024</a:t>
            </a:r>
            <a:r>
              <a:rPr lang="ja-JP" altLang="en-US" dirty="0"/>
              <a:t>に直接</a:t>
            </a:r>
            <a:r>
              <a:rPr lang="ja-JP" altLang="en-US" dirty="0" smtClean="0"/>
              <a:t>指定．“！“がないと縦横比をキープしようとする</a:t>
            </a:r>
            <a:r>
              <a:rPr lang="ja-JP" altLang="en-US" dirty="0" smtClean="0"/>
              <a:t>ため，うまく</a:t>
            </a:r>
            <a:r>
              <a:rPr lang="ja-JP" altLang="en-US" dirty="0" smtClean="0"/>
              <a:t>いかない</a:t>
            </a:r>
            <a:endParaRPr kumimoji="1" lang="en-US" altLang="ja-JP" dirty="0" smtClean="0"/>
          </a:p>
          <a:p>
            <a:r>
              <a:rPr lang="en-US" altLang="ja-JP" dirty="0"/>
              <a:t>convert </a:t>
            </a:r>
            <a:r>
              <a:rPr lang="en-US" altLang="ja-JP" dirty="0" smtClean="0"/>
              <a:t>-scale </a:t>
            </a:r>
            <a:r>
              <a:rPr lang="en-US" altLang="ja-JP" dirty="0"/>
              <a:t>200% lena.png out.png</a:t>
            </a:r>
          </a:p>
          <a:p>
            <a:pPr lvl="1"/>
            <a:r>
              <a:rPr kumimoji="1" lang="en-US" altLang="ja-JP" dirty="0" smtClean="0"/>
              <a:t>resize</a:t>
            </a:r>
            <a:r>
              <a:rPr kumimoji="1" lang="ja-JP" altLang="en-US" dirty="0" smtClean="0"/>
              <a:t>よりも速いが画像の品質は低い．</a:t>
            </a:r>
            <a:endParaRPr kumimoji="1" lang="ja-JP" altLang="en-US" dirty="0"/>
          </a:p>
        </p:txBody>
      </p:sp>
      <p:sp>
        <p:nvSpPr>
          <p:cNvPr id="3" name="タイトル 2"/>
          <p:cNvSpPr>
            <a:spLocks noGrp="1"/>
          </p:cNvSpPr>
          <p:nvPr>
            <p:ph type="title"/>
          </p:nvPr>
        </p:nvSpPr>
        <p:spPr/>
        <p:txBody>
          <a:bodyPr/>
          <a:lstStyle/>
          <a:p>
            <a:r>
              <a:rPr kumimoji="1" lang="ja-JP" altLang="en-US" dirty="0" smtClean="0"/>
              <a:t>サイズ変更</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47</a:t>
            </a:fld>
            <a:endParaRPr lang="ja-JP" altLang="en-US" dirty="0"/>
          </a:p>
        </p:txBody>
      </p:sp>
    </p:spTree>
    <p:extLst>
      <p:ext uri="{BB962C8B-B14F-4D97-AF65-F5344CB8AC3E}">
        <p14:creationId xmlns:p14="http://schemas.microsoft.com/office/powerpoint/2010/main" val="85650268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smtClean="0"/>
              <a:t>convert </a:t>
            </a:r>
            <a:r>
              <a:rPr lang="en-US" altLang="ja-JP" dirty="0"/>
              <a:t>-rotate 30 lena.png </a:t>
            </a:r>
            <a:r>
              <a:rPr lang="en-US" altLang="ja-JP" dirty="0" smtClean="0"/>
              <a:t>out.png</a:t>
            </a:r>
          </a:p>
          <a:p>
            <a:r>
              <a:rPr lang="en-US" altLang="ja-JP" dirty="0"/>
              <a:t>convert -rotate </a:t>
            </a:r>
            <a:r>
              <a:rPr lang="en-US" altLang="ja-JP" dirty="0" smtClean="0"/>
              <a:t>-30 </a:t>
            </a:r>
            <a:r>
              <a:rPr lang="en-US" altLang="ja-JP" dirty="0"/>
              <a:t>lena.png </a:t>
            </a:r>
            <a:r>
              <a:rPr lang="en-US" altLang="ja-JP" dirty="0" smtClean="0"/>
              <a:t>out.png</a:t>
            </a:r>
          </a:p>
          <a:p>
            <a:pPr lvl="1"/>
            <a:r>
              <a:rPr lang="ja-JP" altLang="en-US" dirty="0" smtClean="0"/>
              <a:t>画素値が無い場所は，白になる．白い部分を含めると実画像サイズも大きくなる</a:t>
            </a:r>
            <a:endParaRPr lang="ja-JP" altLang="en-US" dirty="0"/>
          </a:p>
          <a:p>
            <a:endParaRPr kumimoji="1" lang="ja-JP" altLang="en-US" dirty="0"/>
          </a:p>
        </p:txBody>
      </p:sp>
      <p:sp>
        <p:nvSpPr>
          <p:cNvPr id="3" name="タイトル 2"/>
          <p:cNvSpPr>
            <a:spLocks noGrp="1"/>
          </p:cNvSpPr>
          <p:nvPr>
            <p:ph type="title"/>
          </p:nvPr>
        </p:nvSpPr>
        <p:spPr/>
        <p:txBody>
          <a:bodyPr>
            <a:normAutofit/>
          </a:bodyPr>
          <a:lstStyle/>
          <a:p>
            <a:r>
              <a:rPr lang="ja-JP" altLang="en-US" dirty="0" smtClean="0"/>
              <a:t>回転</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48</a:t>
            </a:fld>
            <a:endParaRPr lang="ja-JP" altLang="en-US" dirty="0"/>
          </a:p>
        </p:txBody>
      </p:sp>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43707" y="3610706"/>
            <a:ext cx="2657475" cy="2657475"/>
          </a:xfrm>
          <a:prstGeom prst="rect">
            <a:avLst/>
          </a:prstGeom>
        </p:spPr>
      </p:pic>
      <p:pic>
        <p:nvPicPr>
          <p:cNvPr id="6" name="図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16060" y="3610707"/>
            <a:ext cx="2657475" cy="2657475"/>
          </a:xfrm>
          <a:prstGeom prst="rect">
            <a:avLst/>
          </a:prstGeom>
          <a:ln w="25400">
            <a:solidFill>
              <a:schemeClr val="bg2">
                <a:lumMod val="10000"/>
              </a:schemeClr>
            </a:solidFill>
          </a:ln>
        </p:spPr>
      </p:pic>
    </p:spTree>
    <p:extLst>
      <p:ext uri="{BB962C8B-B14F-4D97-AF65-F5344CB8AC3E}">
        <p14:creationId xmlns:p14="http://schemas.microsoft.com/office/powerpoint/2010/main" val="83699885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convert </a:t>
            </a:r>
            <a:r>
              <a:rPr lang="en-US" altLang="ja-JP" dirty="0" smtClean="0"/>
              <a:t>lena.png </a:t>
            </a:r>
            <a:r>
              <a:rPr lang="en-US" altLang="ja-JP" dirty="0"/>
              <a:t>-threshold 30% </a:t>
            </a:r>
            <a:r>
              <a:rPr lang="en-US" altLang="ja-JP" dirty="0" smtClean="0"/>
              <a:t>out.png</a:t>
            </a:r>
          </a:p>
          <a:p>
            <a:pPr lvl="1"/>
            <a:r>
              <a:rPr lang="ja-JP" altLang="en-US" dirty="0" smtClean="0"/>
              <a:t>明るい場所を白に，暗い場所を黒にする．この場合，明るさが最大の３０％以上の場合に白にする．</a:t>
            </a:r>
            <a:endParaRPr lang="en-US" altLang="ja-JP" dirty="0" smtClean="0"/>
          </a:p>
          <a:p>
            <a:r>
              <a:rPr lang="en-US" altLang="ja-JP" dirty="0"/>
              <a:t>convert </a:t>
            </a:r>
            <a:r>
              <a:rPr lang="en-US" altLang="ja-JP" dirty="0" smtClean="0"/>
              <a:t>lena.png –auto-threshold OTSU out.png</a:t>
            </a:r>
          </a:p>
          <a:p>
            <a:pPr lvl="1"/>
            <a:r>
              <a:rPr lang="ja-JP" altLang="en-US" dirty="0"/>
              <a:t>自動</a:t>
            </a:r>
            <a:r>
              <a:rPr lang="ja-JP" altLang="en-US" dirty="0" smtClean="0"/>
              <a:t>でパラメータを決める</a:t>
            </a:r>
            <a:r>
              <a:rPr lang="ja-JP" altLang="en-US" dirty="0"/>
              <a:t>二</a:t>
            </a:r>
            <a:r>
              <a:rPr lang="ja-JP" altLang="en-US" dirty="0" smtClean="0"/>
              <a:t>値化</a:t>
            </a:r>
            <a:endParaRPr lang="en-US" altLang="ja-JP" dirty="0" smtClean="0"/>
          </a:p>
          <a:p>
            <a:pPr lvl="1"/>
            <a:r>
              <a:rPr kumimoji="1" lang="en-US" altLang="ja-JP" dirty="0" smtClean="0"/>
              <a:t>OTSU</a:t>
            </a:r>
            <a:r>
              <a:rPr kumimoji="1" lang="ja-JP" altLang="en-US" dirty="0" smtClean="0"/>
              <a:t>以外にも</a:t>
            </a:r>
            <a:r>
              <a:rPr lang="en-US" altLang="ja-JP" dirty="0" smtClean="0"/>
              <a:t>Triangle</a:t>
            </a:r>
            <a:r>
              <a:rPr lang="ja-JP" altLang="en-US" dirty="0" err="1" smtClean="0"/>
              <a:t>，</a:t>
            </a:r>
            <a:r>
              <a:rPr lang="en-US" altLang="ja-JP" dirty="0" err="1" smtClean="0"/>
              <a:t>Kapur</a:t>
            </a:r>
            <a:r>
              <a:rPr lang="ja-JP" altLang="en-US" dirty="0" smtClean="0"/>
              <a:t>が</a:t>
            </a:r>
            <a:r>
              <a:rPr lang="ja-JP" altLang="en-US" dirty="0" smtClean="0"/>
              <a:t>ある</a:t>
            </a:r>
            <a:endParaRPr lang="en-US" altLang="ja-JP" dirty="0" smtClean="0"/>
          </a:p>
          <a:p>
            <a:pPr lvl="1"/>
            <a:r>
              <a:rPr kumimoji="1" lang="en-US" altLang="ja-JP" dirty="0" smtClean="0"/>
              <a:t>OTSU</a:t>
            </a:r>
            <a:r>
              <a:rPr kumimoji="1" lang="ja-JP" altLang="en-US" dirty="0" smtClean="0"/>
              <a:t>は大津先生</a:t>
            </a:r>
            <a:endParaRPr kumimoji="1" lang="ja-JP" altLang="en-US" dirty="0"/>
          </a:p>
        </p:txBody>
      </p:sp>
      <p:sp>
        <p:nvSpPr>
          <p:cNvPr id="3" name="タイトル 2"/>
          <p:cNvSpPr>
            <a:spLocks noGrp="1"/>
          </p:cNvSpPr>
          <p:nvPr>
            <p:ph type="title"/>
          </p:nvPr>
        </p:nvSpPr>
        <p:spPr/>
        <p:txBody>
          <a:bodyPr/>
          <a:lstStyle/>
          <a:p>
            <a:r>
              <a:rPr kumimoji="1" lang="ja-JP" altLang="en-US" dirty="0" smtClean="0"/>
              <a:t>二値化</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49</a:t>
            </a:fld>
            <a:endParaRPr lang="ja-JP" altLang="en-US" dirty="0"/>
          </a:p>
        </p:txBody>
      </p:sp>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215554" y="4910907"/>
            <a:ext cx="1689184" cy="1689184"/>
          </a:xfrm>
          <a:prstGeom prst="rect">
            <a:avLst/>
          </a:prstGeom>
        </p:spPr>
      </p:pic>
    </p:spTree>
    <p:extLst>
      <p:ext uri="{BB962C8B-B14F-4D97-AF65-F5344CB8AC3E}">
        <p14:creationId xmlns:p14="http://schemas.microsoft.com/office/powerpoint/2010/main" val="21162430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“いらすと</a:t>
            </a:r>
            <a:r>
              <a:rPr kumimoji="1" lang="ja-JP" altLang="en-US" dirty="0" err="1" smtClean="0"/>
              <a:t>や</a:t>
            </a:r>
            <a:r>
              <a:rPr kumimoji="1" lang="ja-JP" altLang="en-US" dirty="0" smtClean="0"/>
              <a:t>“を探せ</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a:t>
            </a:fld>
            <a:endParaRPr lang="ja-JP" altLang="en-US" dirty="0"/>
          </a:p>
        </p:txBody>
      </p:sp>
      <p:pic>
        <p:nvPicPr>
          <p:cNvPr id="7" name="図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805209" y="2968585"/>
            <a:ext cx="2043516" cy="1905578"/>
          </a:xfrm>
          <a:prstGeom prst="rect">
            <a:avLst/>
          </a:prstGeom>
        </p:spPr>
      </p:pic>
      <p:pic>
        <p:nvPicPr>
          <p:cNvPr id="8" name="図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2662" y="1257300"/>
            <a:ext cx="5861538" cy="3905250"/>
          </a:xfrm>
          <a:prstGeom prst="rect">
            <a:avLst/>
          </a:prstGeom>
        </p:spPr>
      </p:pic>
      <p:sp>
        <p:nvSpPr>
          <p:cNvPr id="9" name="テキスト ボックス 8"/>
          <p:cNvSpPr txBox="1"/>
          <p:nvPr/>
        </p:nvSpPr>
        <p:spPr>
          <a:xfrm>
            <a:off x="341590" y="5632566"/>
            <a:ext cx="8802410" cy="523220"/>
          </a:xfrm>
          <a:prstGeom prst="rect">
            <a:avLst/>
          </a:prstGeom>
          <a:noFill/>
        </p:spPr>
        <p:txBody>
          <a:bodyPr wrap="none" rtlCol="0">
            <a:spAutoFit/>
          </a:bodyPr>
          <a:lstStyle/>
          <a:p>
            <a:r>
              <a:rPr kumimoji="1" lang="ja-JP" altLang="en-US" sz="2800" dirty="0" smtClean="0"/>
              <a:t>画像に埋め込まれている，いらすとやの画像を探す！</a:t>
            </a:r>
            <a:endParaRPr kumimoji="1" lang="ja-JP" altLang="en-US" sz="2800" dirty="0"/>
          </a:p>
        </p:txBody>
      </p:sp>
      <p:cxnSp>
        <p:nvCxnSpPr>
          <p:cNvPr id="11" name="直線矢印コネクタ 10"/>
          <p:cNvCxnSpPr/>
          <p:nvPr/>
        </p:nvCxnSpPr>
        <p:spPr>
          <a:xfrm flipH="1">
            <a:off x="5934075" y="2514600"/>
            <a:ext cx="871134" cy="175260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6805209" y="2222212"/>
            <a:ext cx="1415772" cy="584775"/>
          </a:xfrm>
          <a:prstGeom prst="rect">
            <a:avLst/>
          </a:prstGeom>
          <a:noFill/>
        </p:spPr>
        <p:txBody>
          <a:bodyPr wrap="none" rtlCol="0">
            <a:spAutoFit/>
          </a:bodyPr>
          <a:lstStyle/>
          <a:p>
            <a:r>
              <a:rPr kumimoji="1" lang="ja-JP" altLang="en-US" sz="3200" dirty="0" smtClean="0"/>
              <a:t>ここ！</a:t>
            </a:r>
            <a:endParaRPr kumimoji="1" lang="ja-JP" altLang="en-US" sz="3200" dirty="0"/>
          </a:p>
        </p:txBody>
      </p:sp>
    </p:spTree>
    <p:extLst>
      <p:ext uri="{BB962C8B-B14F-4D97-AF65-F5344CB8AC3E}">
        <p14:creationId xmlns:p14="http://schemas.microsoft.com/office/powerpoint/2010/main" val="12933948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convert lena.png -canny 0x1+5%+20% </a:t>
            </a:r>
            <a:r>
              <a:rPr lang="en-US" altLang="ja-JP" dirty="0" smtClean="0"/>
              <a:t>out.png</a:t>
            </a:r>
          </a:p>
          <a:p>
            <a:pPr lvl="1"/>
            <a:r>
              <a:rPr lang="en-US" altLang="ja-JP" dirty="0" smtClean="0"/>
              <a:t>Canny</a:t>
            </a:r>
            <a:r>
              <a:rPr lang="ja-JP" altLang="en-US" dirty="0" smtClean="0"/>
              <a:t>エッジ検出．</a:t>
            </a:r>
            <a:r>
              <a:rPr lang="en-US" altLang="ja-JP" dirty="0" smtClean="0"/>
              <a:t>5%</a:t>
            </a:r>
            <a:r>
              <a:rPr lang="ja-JP" altLang="en-US" dirty="0" err="1" smtClean="0"/>
              <a:t>ー</a:t>
            </a:r>
            <a:r>
              <a:rPr lang="en-US" altLang="ja-JP" dirty="0" smtClean="0"/>
              <a:t>20</a:t>
            </a:r>
            <a:r>
              <a:rPr lang="ja-JP" altLang="en-US" dirty="0" smtClean="0"/>
              <a:t>％と</a:t>
            </a:r>
            <a:r>
              <a:rPr lang="ja-JP" altLang="en-US" dirty="0"/>
              <a:t>書</a:t>
            </a:r>
            <a:r>
              <a:rPr lang="ja-JP" altLang="en-US" dirty="0" smtClean="0"/>
              <a:t>いてある場所の数字を変えると結果が変わる．小さいほど細かい模様まで出る．</a:t>
            </a:r>
            <a:endParaRPr kumimoji="1" lang="ja-JP" altLang="en-US" dirty="0"/>
          </a:p>
        </p:txBody>
      </p:sp>
      <p:sp>
        <p:nvSpPr>
          <p:cNvPr id="3" name="タイトル 2"/>
          <p:cNvSpPr>
            <a:spLocks noGrp="1"/>
          </p:cNvSpPr>
          <p:nvPr>
            <p:ph type="title"/>
          </p:nvPr>
        </p:nvSpPr>
        <p:spPr/>
        <p:txBody>
          <a:bodyPr/>
          <a:lstStyle/>
          <a:p>
            <a:r>
              <a:rPr kumimoji="1" lang="ja-JP" altLang="en-US" dirty="0" smtClean="0"/>
              <a:t>エッジ検出</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50</a:t>
            </a:fld>
            <a:endParaRPr lang="ja-JP" altLang="en-US" dirty="0"/>
          </a:p>
        </p:txBody>
      </p:sp>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937737" y="3938952"/>
            <a:ext cx="2819401" cy="2819401"/>
          </a:xfrm>
          <a:prstGeom prst="rect">
            <a:avLst/>
          </a:prstGeom>
        </p:spPr>
      </p:pic>
    </p:spTree>
    <p:extLst>
      <p:ext uri="{BB962C8B-B14F-4D97-AF65-F5344CB8AC3E}">
        <p14:creationId xmlns:p14="http://schemas.microsoft.com/office/powerpoint/2010/main" val="333764353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52400" y="1223119"/>
            <a:ext cx="8891954" cy="5213894"/>
          </a:xfrm>
        </p:spPr>
        <p:txBody>
          <a:bodyPr>
            <a:normAutofit/>
          </a:bodyPr>
          <a:lstStyle/>
          <a:p>
            <a:r>
              <a:rPr lang="en-US" altLang="ja-JP" sz="2800" dirty="0"/>
              <a:t>convert -</a:t>
            </a:r>
            <a:r>
              <a:rPr lang="en-US" altLang="ja-JP" sz="2800" dirty="0" err="1"/>
              <a:t>colorspace</a:t>
            </a:r>
            <a:r>
              <a:rPr lang="en-US" altLang="ja-JP" sz="2800" dirty="0"/>
              <a:t> </a:t>
            </a:r>
            <a:r>
              <a:rPr lang="en-US" altLang="ja-JP" sz="2800" dirty="0" smtClean="0"/>
              <a:t>gray lena.png out.png</a:t>
            </a:r>
          </a:p>
          <a:p>
            <a:pPr lvl="1"/>
            <a:r>
              <a:rPr lang="ja-JP" altLang="en-US" sz="2400" dirty="0"/>
              <a:t>白黒</a:t>
            </a:r>
            <a:r>
              <a:rPr lang="ja-JP" altLang="en-US" sz="2400" dirty="0" smtClean="0"/>
              <a:t>に変換</a:t>
            </a:r>
            <a:endParaRPr lang="en-US" altLang="ja-JP" sz="2400" dirty="0" smtClean="0"/>
          </a:p>
          <a:p>
            <a:r>
              <a:rPr lang="en-US" altLang="ja-JP" sz="2800" dirty="0"/>
              <a:t>convert -</a:t>
            </a:r>
            <a:r>
              <a:rPr lang="en-US" altLang="ja-JP" sz="2800" dirty="0" err="1"/>
              <a:t>colorspace</a:t>
            </a:r>
            <a:r>
              <a:rPr lang="en-US" altLang="ja-JP" sz="2800" dirty="0"/>
              <a:t> </a:t>
            </a:r>
            <a:r>
              <a:rPr lang="en-US" altLang="ja-JP" sz="2800" dirty="0" err="1" smtClean="0"/>
              <a:t>lineargray</a:t>
            </a:r>
            <a:r>
              <a:rPr lang="ja-JP" altLang="en-US" sz="2800" dirty="0"/>
              <a:t> </a:t>
            </a:r>
            <a:r>
              <a:rPr lang="en-US" altLang="ja-JP" sz="2800" dirty="0" smtClean="0"/>
              <a:t>lena.png out.png</a:t>
            </a:r>
          </a:p>
          <a:p>
            <a:pPr lvl="1"/>
            <a:r>
              <a:rPr lang="ja-JP" altLang="en-US" sz="2400" dirty="0" smtClean="0"/>
              <a:t>上と少しだけ違う白黒変換</a:t>
            </a:r>
            <a:endParaRPr lang="en-US" altLang="ja-JP" sz="2400" dirty="0" smtClean="0"/>
          </a:p>
          <a:p>
            <a:r>
              <a:rPr lang="en-US" altLang="ja-JP" sz="2800" dirty="0"/>
              <a:t>convert lena.png -monochrome </a:t>
            </a:r>
            <a:r>
              <a:rPr lang="en-US" altLang="ja-JP" sz="2800" dirty="0" smtClean="0"/>
              <a:t>out.png</a:t>
            </a:r>
          </a:p>
          <a:p>
            <a:pPr lvl="1"/>
            <a:r>
              <a:rPr lang="ja-JP" altLang="en-US" sz="2400" dirty="0" smtClean="0"/>
              <a:t>新聞っぽい白黒変換</a:t>
            </a:r>
            <a:endParaRPr lang="en-US" altLang="ja-JP" sz="2400" dirty="0" smtClean="0"/>
          </a:p>
          <a:p>
            <a:r>
              <a:rPr lang="en-US" altLang="ja-JP" sz="2800" dirty="0"/>
              <a:t>convert lena.png -sepia-tone 100% </a:t>
            </a:r>
            <a:r>
              <a:rPr lang="en-US" altLang="ja-JP" sz="2800" dirty="0" smtClean="0"/>
              <a:t>out.png</a:t>
            </a:r>
          </a:p>
          <a:p>
            <a:pPr lvl="1"/>
            <a:r>
              <a:rPr lang="ja-JP" altLang="en-US" sz="2400" dirty="0" smtClean="0"/>
              <a:t>セピアカラーに変換</a:t>
            </a:r>
            <a:endParaRPr lang="en-US" altLang="ja-JP" sz="2400" dirty="0"/>
          </a:p>
          <a:p>
            <a:endParaRPr lang="en-US" altLang="ja-JP" sz="2800" dirty="0" smtClean="0"/>
          </a:p>
        </p:txBody>
      </p:sp>
      <p:sp>
        <p:nvSpPr>
          <p:cNvPr id="3" name="タイトル 2"/>
          <p:cNvSpPr>
            <a:spLocks noGrp="1"/>
          </p:cNvSpPr>
          <p:nvPr>
            <p:ph type="title"/>
          </p:nvPr>
        </p:nvSpPr>
        <p:spPr/>
        <p:txBody>
          <a:bodyPr>
            <a:normAutofit/>
          </a:bodyPr>
          <a:lstStyle/>
          <a:p>
            <a:r>
              <a:rPr lang="ja-JP" altLang="en-US" dirty="0" smtClean="0"/>
              <a:t>白黒化</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51</a:t>
            </a:fld>
            <a:endParaRPr lang="ja-JP" altLang="en-US" dirty="0"/>
          </a:p>
        </p:txBody>
      </p:sp>
      <p:pic>
        <p:nvPicPr>
          <p:cNvPr id="6" name="図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93105" y="5281246"/>
            <a:ext cx="1436314" cy="1436314"/>
          </a:xfrm>
          <a:prstGeom prst="rect">
            <a:avLst/>
          </a:prstGeom>
        </p:spPr>
      </p:pic>
      <p:pic>
        <p:nvPicPr>
          <p:cNvPr id="7" name="図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478282" y="5281246"/>
            <a:ext cx="1436314" cy="1436314"/>
          </a:xfrm>
          <a:prstGeom prst="rect">
            <a:avLst/>
          </a:prstGeom>
        </p:spPr>
      </p:pic>
      <p:pic>
        <p:nvPicPr>
          <p:cNvPr id="9" name="図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35694" y="5281246"/>
            <a:ext cx="1436314" cy="1436314"/>
          </a:xfrm>
          <a:prstGeom prst="rect">
            <a:avLst/>
          </a:prstGeom>
        </p:spPr>
      </p:pic>
    </p:spTree>
    <p:extLst>
      <p:ext uri="{BB962C8B-B14F-4D97-AF65-F5344CB8AC3E}">
        <p14:creationId xmlns:p14="http://schemas.microsoft.com/office/powerpoint/2010/main" val="298069631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60000" y="1439999"/>
            <a:ext cx="8640000" cy="5213894"/>
          </a:xfrm>
        </p:spPr>
        <p:txBody>
          <a:bodyPr/>
          <a:lstStyle/>
          <a:p>
            <a:r>
              <a:rPr lang="en-US" altLang="ja-JP" dirty="0" smtClean="0"/>
              <a:t>convert </a:t>
            </a:r>
            <a:r>
              <a:rPr lang="en-US" altLang="ja-JP" dirty="0"/>
              <a:t>-colors 128 </a:t>
            </a:r>
            <a:r>
              <a:rPr lang="en-US" altLang="ja-JP" dirty="0" smtClean="0"/>
              <a:t>lena.png out.png</a:t>
            </a:r>
          </a:p>
          <a:p>
            <a:pPr lvl="1"/>
            <a:r>
              <a:rPr kumimoji="1" lang="ja-JP" altLang="en-US" dirty="0" smtClean="0"/>
              <a:t>色</a:t>
            </a:r>
            <a:r>
              <a:rPr lang="ja-JP" altLang="en-US" dirty="0" smtClean="0"/>
              <a:t>の数を減らす．この場合</a:t>
            </a:r>
            <a:r>
              <a:rPr lang="en-US" altLang="ja-JP" dirty="0" smtClean="0"/>
              <a:t>128</a:t>
            </a:r>
            <a:r>
              <a:rPr lang="ja-JP" altLang="en-US" dirty="0" smtClean="0"/>
              <a:t>色</a:t>
            </a:r>
            <a:endParaRPr lang="en-US" altLang="ja-JP" dirty="0" smtClean="0"/>
          </a:p>
          <a:p>
            <a:pPr lvl="1"/>
            <a:r>
              <a:rPr kumimoji="1" lang="ja-JP" altLang="en-US" dirty="0" smtClean="0"/>
              <a:t>デフォルトのカラー画像は</a:t>
            </a:r>
            <a:r>
              <a:rPr lang="ja-JP" altLang="en-US" dirty="0"/>
              <a:t>，</a:t>
            </a:r>
            <a:r>
              <a:rPr kumimoji="1" lang="en-US" altLang="ja-JP" dirty="0" smtClean="0"/>
              <a:t/>
            </a:r>
            <a:br>
              <a:rPr kumimoji="1" lang="en-US" altLang="ja-JP" dirty="0" smtClean="0"/>
            </a:br>
            <a:r>
              <a:rPr kumimoji="1" lang="en-US" altLang="ja-JP" dirty="0" smtClean="0"/>
              <a:t>	</a:t>
            </a:r>
            <a:r>
              <a:rPr lang="en-US" altLang="ja-JP" dirty="0" smtClean="0"/>
              <a:t>256x256x256</a:t>
            </a:r>
            <a:r>
              <a:rPr lang="en-US" altLang="ja-JP" dirty="0"/>
              <a:t>= </a:t>
            </a:r>
            <a:r>
              <a:rPr lang="en-US" altLang="ja-JP" dirty="0" smtClean="0"/>
              <a:t>16,777,216</a:t>
            </a:r>
            <a:r>
              <a:rPr lang="ja-JP" altLang="en-US" dirty="0" smtClean="0"/>
              <a:t>色</a:t>
            </a:r>
            <a:endParaRPr lang="en-US" altLang="ja-JP" dirty="0" smtClean="0"/>
          </a:p>
          <a:p>
            <a:r>
              <a:rPr lang="en-US" altLang="ja-JP" dirty="0"/>
              <a:t>convert -</a:t>
            </a:r>
            <a:r>
              <a:rPr lang="en-US" altLang="ja-JP" dirty="0" err="1"/>
              <a:t>posterize</a:t>
            </a:r>
            <a:r>
              <a:rPr lang="en-US" altLang="ja-JP" dirty="0"/>
              <a:t> 4 lena.png </a:t>
            </a:r>
            <a:r>
              <a:rPr lang="en-US" altLang="ja-JP" dirty="0" smtClean="0"/>
              <a:t>out.png</a:t>
            </a:r>
            <a:endParaRPr kumimoji="1" lang="ja-JP" altLang="en-US" dirty="0"/>
          </a:p>
        </p:txBody>
      </p:sp>
      <p:sp>
        <p:nvSpPr>
          <p:cNvPr id="3" name="タイトル 2"/>
          <p:cNvSpPr>
            <a:spLocks noGrp="1"/>
          </p:cNvSpPr>
          <p:nvPr>
            <p:ph type="title"/>
          </p:nvPr>
        </p:nvSpPr>
        <p:spPr/>
        <p:txBody>
          <a:bodyPr/>
          <a:lstStyle/>
          <a:p>
            <a:r>
              <a:rPr kumimoji="1" lang="ja-JP" altLang="en-US" dirty="0" smtClean="0"/>
              <a:t>減色</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52</a:t>
            </a:fld>
            <a:endParaRPr lang="ja-JP" altLang="en-US" dirty="0"/>
          </a:p>
        </p:txBody>
      </p:sp>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12212" y="4305300"/>
            <a:ext cx="2405743" cy="2405743"/>
          </a:xfrm>
          <a:prstGeom prst="rect">
            <a:avLst/>
          </a:prstGeom>
        </p:spPr>
      </p:pic>
      <p:pic>
        <p:nvPicPr>
          <p:cNvPr id="6" name="図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6596" y="4305300"/>
            <a:ext cx="2405743" cy="2405743"/>
          </a:xfrm>
          <a:prstGeom prst="rect">
            <a:avLst/>
          </a:prstGeom>
        </p:spPr>
      </p:pic>
      <p:pic>
        <p:nvPicPr>
          <p:cNvPr id="8" name="図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00802" y="4305300"/>
            <a:ext cx="2405743" cy="2405743"/>
          </a:xfrm>
          <a:prstGeom prst="rect">
            <a:avLst/>
          </a:prstGeom>
        </p:spPr>
      </p:pic>
    </p:spTree>
    <p:extLst>
      <p:ext uri="{BB962C8B-B14F-4D97-AF65-F5344CB8AC3E}">
        <p14:creationId xmlns:p14="http://schemas.microsoft.com/office/powerpoint/2010/main" val="290523131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convert -modulate 100,100,100 flower.png </a:t>
            </a:r>
            <a:r>
              <a:rPr lang="en-US" altLang="ja-JP" dirty="0" smtClean="0"/>
              <a:t>out.png</a:t>
            </a:r>
          </a:p>
          <a:p>
            <a:pPr lvl="1"/>
            <a:r>
              <a:rPr kumimoji="1" lang="en-US" altLang="ja-JP" dirty="0" smtClean="0"/>
              <a:t>100</a:t>
            </a:r>
            <a:r>
              <a:rPr lang="en-US" altLang="ja-JP" dirty="0"/>
              <a:t>,</a:t>
            </a:r>
            <a:r>
              <a:rPr lang="en-US" altLang="ja-JP" dirty="0" smtClean="0"/>
              <a:t>100,100</a:t>
            </a:r>
            <a:r>
              <a:rPr lang="ja-JP" altLang="en-US" dirty="0" smtClean="0"/>
              <a:t>が明るさ，彩度（鮮やかさ），色相を表し，すべて１００は何もしないに等しい．</a:t>
            </a:r>
            <a:endParaRPr kumimoji="1" lang="ja-JP" altLang="en-US" dirty="0"/>
          </a:p>
        </p:txBody>
      </p:sp>
      <p:sp>
        <p:nvSpPr>
          <p:cNvPr id="3" name="タイトル 2"/>
          <p:cNvSpPr>
            <a:spLocks noGrp="1"/>
          </p:cNvSpPr>
          <p:nvPr>
            <p:ph type="title"/>
          </p:nvPr>
        </p:nvSpPr>
        <p:spPr/>
        <p:txBody>
          <a:bodyPr/>
          <a:lstStyle/>
          <a:p>
            <a:r>
              <a:rPr kumimoji="1" lang="ja-JP" altLang="en-US" dirty="0" smtClean="0"/>
              <a:t>明るさ，彩度，</a:t>
            </a:r>
            <a:r>
              <a:rPr lang="ja-JP" altLang="en-US" dirty="0" smtClean="0"/>
              <a:t>色相の</a:t>
            </a:r>
            <a:r>
              <a:rPr kumimoji="1" lang="ja-JP" altLang="en-US" dirty="0" smtClean="0"/>
              <a:t>変更</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53</a:t>
            </a:fld>
            <a:endParaRPr lang="ja-JP" altLang="en-US" dirty="0"/>
          </a:p>
        </p:txBody>
      </p:sp>
      <p:pic>
        <p:nvPicPr>
          <p:cNvPr id="6" name="図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97569" y="3417948"/>
            <a:ext cx="1950724" cy="1298451"/>
          </a:xfrm>
          <a:prstGeom prst="rect">
            <a:avLst/>
          </a:prstGeom>
        </p:spPr>
      </p:pic>
      <p:pic>
        <p:nvPicPr>
          <p:cNvPr id="8" name="図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700" y="5117316"/>
            <a:ext cx="1950724" cy="1298451"/>
          </a:xfrm>
          <a:prstGeom prst="rect">
            <a:avLst/>
          </a:prstGeom>
        </p:spPr>
      </p:pic>
      <p:pic>
        <p:nvPicPr>
          <p:cNvPr id="9" name="図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08352" y="5117316"/>
            <a:ext cx="1950724" cy="1298451"/>
          </a:xfrm>
          <a:prstGeom prst="rect">
            <a:avLst/>
          </a:prstGeom>
        </p:spPr>
      </p:pic>
      <p:pic>
        <p:nvPicPr>
          <p:cNvPr id="11" name="図 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07700" y="3417947"/>
            <a:ext cx="1950724" cy="1298451"/>
          </a:xfrm>
          <a:prstGeom prst="rect">
            <a:avLst/>
          </a:prstGeom>
        </p:spPr>
      </p:pic>
      <p:pic>
        <p:nvPicPr>
          <p:cNvPr id="12" name="図 1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187438" y="3417946"/>
            <a:ext cx="1950724" cy="1298451"/>
          </a:xfrm>
          <a:prstGeom prst="rect">
            <a:avLst/>
          </a:prstGeom>
        </p:spPr>
      </p:pic>
      <p:sp>
        <p:nvSpPr>
          <p:cNvPr id="13" name="テキスト ボックス 12"/>
          <p:cNvSpPr txBox="1"/>
          <p:nvPr/>
        </p:nvSpPr>
        <p:spPr>
          <a:xfrm>
            <a:off x="1134941" y="4740306"/>
            <a:ext cx="1771639" cy="369332"/>
          </a:xfrm>
          <a:prstGeom prst="rect">
            <a:avLst/>
          </a:prstGeom>
          <a:noFill/>
        </p:spPr>
        <p:txBody>
          <a:bodyPr wrap="none" rtlCol="0">
            <a:spAutoFit/>
          </a:bodyPr>
          <a:lstStyle/>
          <a:p>
            <a:r>
              <a:rPr kumimoji="1" lang="en-US" altLang="ja-JP" dirty="0" smtClean="0"/>
              <a:t>100</a:t>
            </a:r>
            <a:r>
              <a:rPr kumimoji="1" lang="ja-JP" altLang="en-US" dirty="0" err="1" smtClean="0"/>
              <a:t>，</a:t>
            </a:r>
            <a:r>
              <a:rPr kumimoji="1" lang="en-US" altLang="ja-JP" dirty="0" smtClean="0"/>
              <a:t>100</a:t>
            </a:r>
            <a:r>
              <a:rPr kumimoji="1" lang="ja-JP" altLang="en-US" dirty="0" err="1" smtClean="0"/>
              <a:t>，</a:t>
            </a:r>
            <a:r>
              <a:rPr kumimoji="1" lang="en-US" altLang="ja-JP" dirty="0" smtClean="0"/>
              <a:t>100</a:t>
            </a:r>
            <a:endParaRPr kumimoji="1" lang="ja-JP" altLang="en-US" dirty="0"/>
          </a:p>
        </p:txBody>
      </p:sp>
      <p:sp>
        <p:nvSpPr>
          <p:cNvPr id="14" name="テキスト ボックス 13"/>
          <p:cNvSpPr txBox="1"/>
          <p:nvPr/>
        </p:nvSpPr>
        <p:spPr>
          <a:xfrm>
            <a:off x="3697895" y="4740306"/>
            <a:ext cx="1771639" cy="369332"/>
          </a:xfrm>
          <a:prstGeom prst="rect">
            <a:avLst/>
          </a:prstGeom>
          <a:noFill/>
        </p:spPr>
        <p:txBody>
          <a:bodyPr wrap="none" rtlCol="0">
            <a:spAutoFit/>
          </a:bodyPr>
          <a:lstStyle/>
          <a:p>
            <a:r>
              <a:rPr kumimoji="1" lang="en-US" altLang="ja-JP" dirty="0" smtClean="0"/>
              <a:t>150</a:t>
            </a:r>
            <a:r>
              <a:rPr kumimoji="1" lang="ja-JP" altLang="en-US" dirty="0" err="1" smtClean="0"/>
              <a:t>，</a:t>
            </a:r>
            <a:r>
              <a:rPr kumimoji="1" lang="en-US" altLang="ja-JP" dirty="0" smtClean="0"/>
              <a:t>100</a:t>
            </a:r>
            <a:r>
              <a:rPr kumimoji="1" lang="ja-JP" altLang="en-US" dirty="0" err="1" smtClean="0"/>
              <a:t>，</a:t>
            </a:r>
            <a:r>
              <a:rPr kumimoji="1" lang="en-US" altLang="ja-JP" dirty="0" smtClean="0"/>
              <a:t>100</a:t>
            </a:r>
            <a:endParaRPr kumimoji="1" lang="ja-JP" altLang="en-US" dirty="0"/>
          </a:p>
        </p:txBody>
      </p:sp>
      <p:sp>
        <p:nvSpPr>
          <p:cNvPr id="15" name="テキスト ボックス 14"/>
          <p:cNvSpPr txBox="1"/>
          <p:nvPr/>
        </p:nvSpPr>
        <p:spPr>
          <a:xfrm>
            <a:off x="6301738" y="4740306"/>
            <a:ext cx="1771639" cy="369332"/>
          </a:xfrm>
          <a:prstGeom prst="rect">
            <a:avLst/>
          </a:prstGeom>
          <a:noFill/>
        </p:spPr>
        <p:txBody>
          <a:bodyPr wrap="none" rtlCol="0">
            <a:spAutoFit/>
          </a:bodyPr>
          <a:lstStyle/>
          <a:p>
            <a:r>
              <a:rPr kumimoji="1" lang="en-US" altLang="ja-JP" dirty="0" smtClean="0"/>
              <a:t>100</a:t>
            </a:r>
            <a:r>
              <a:rPr kumimoji="1" lang="ja-JP" altLang="en-US" dirty="0" err="1" smtClean="0"/>
              <a:t>，</a:t>
            </a:r>
            <a:r>
              <a:rPr lang="en-US" altLang="ja-JP" dirty="0"/>
              <a:t>2</a:t>
            </a:r>
            <a:r>
              <a:rPr kumimoji="1" lang="en-US" altLang="ja-JP" dirty="0" smtClean="0"/>
              <a:t>00</a:t>
            </a:r>
            <a:r>
              <a:rPr kumimoji="1" lang="ja-JP" altLang="en-US" dirty="0" err="1" smtClean="0"/>
              <a:t>，</a:t>
            </a:r>
            <a:r>
              <a:rPr kumimoji="1" lang="en-US" altLang="ja-JP" dirty="0" smtClean="0"/>
              <a:t>100</a:t>
            </a:r>
            <a:endParaRPr kumimoji="1" lang="ja-JP" altLang="en-US" dirty="0"/>
          </a:p>
        </p:txBody>
      </p:sp>
      <p:sp>
        <p:nvSpPr>
          <p:cNvPr id="16" name="テキスト ボックス 15"/>
          <p:cNvSpPr txBox="1"/>
          <p:nvPr/>
        </p:nvSpPr>
        <p:spPr>
          <a:xfrm>
            <a:off x="1134941" y="6509678"/>
            <a:ext cx="1646605" cy="369332"/>
          </a:xfrm>
          <a:prstGeom prst="rect">
            <a:avLst/>
          </a:prstGeom>
          <a:noFill/>
        </p:spPr>
        <p:txBody>
          <a:bodyPr wrap="none" rtlCol="0">
            <a:spAutoFit/>
          </a:bodyPr>
          <a:lstStyle/>
          <a:p>
            <a:r>
              <a:rPr kumimoji="1" lang="en-US" altLang="ja-JP" dirty="0" smtClean="0"/>
              <a:t>100</a:t>
            </a:r>
            <a:r>
              <a:rPr kumimoji="1" lang="ja-JP" altLang="en-US" dirty="0" err="1" smtClean="0"/>
              <a:t>，</a:t>
            </a:r>
            <a:r>
              <a:rPr kumimoji="1" lang="en-US" altLang="ja-JP" dirty="0" smtClean="0"/>
              <a:t>100</a:t>
            </a:r>
            <a:r>
              <a:rPr kumimoji="1" lang="ja-JP" altLang="en-US" dirty="0" err="1" smtClean="0"/>
              <a:t>，</a:t>
            </a:r>
            <a:r>
              <a:rPr lang="en-US" altLang="ja-JP" dirty="0"/>
              <a:t>5</a:t>
            </a:r>
            <a:r>
              <a:rPr kumimoji="1" lang="en-US" altLang="ja-JP" dirty="0" smtClean="0"/>
              <a:t>0</a:t>
            </a:r>
            <a:endParaRPr kumimoji="1" lang="ja-JP" altLang="en-US" dirty="0"/>
          </a:p>
        </p:txBody>
      </p:sp>
      <p:sp>
        <p:nvSpPr>
          <p:cNvPr id="17" name="テキスト ボックス 16"/>
          <p:cNvSpPr txBox="1"/>
          <p:nvPr/>
        </p:nvSpPr>
        <p:spPr>
          <a:xfrm>
            <a:off x="3697895" y="6509678"/>
            <a:ext cx="1771639" cy="369332"/>
          </a:xfrm>
          <a:prstGeom prst="rect">
            <a:avLst/>
          </a:prstGeom>
          <a:noFill/>
        </p:spPr>
        <p:txBody>
          <a:bodyPr wrap="none" rtlCol="0">
            <a:spAutoFit/>
          </a:bodyPr>
          <a:lstStyle/>
          <a:p>
            <a:r>
              <a:rPr kumimoji="1" lang="en-US" altLang="ja-JP" dirty="0" smtClean="0"/>
              <a:t>100</a:t>
            </a:r>
            <a:r>
              <a:rPr kumimoji="1" lang="ja-JP" altLang="en-US" dirty="0" err="1" smtClean="0"/>
              <a:t>，</a:t>
            </a:r>
            <a:r>
              <a:rPr kumimoji="1" lang="en-US" altLang="ja-JP" dirty="0" smtClean="0"/>
              <a:t>150</a:t>
            </a:r>
            <a:r>
              <a:rPr kumimoji="1" lang="ja-JP" altLang="en-US" dirty="0" err="1" smtClean="0"/>
              <a:t>，</a:t>
            </a:r>
            <a:r>
              <a:rPr kumimoji="1" lang="en-US" altLang="ja-JP" dirty="0" smtClean="0"/>
              <a:t>100</a:t>
            </a:r>
            <a:endParaRPr kumimoji="1" lang="ja-JP" altLang="en-US" dirty="0"/>
          </a:p>
        </p:txBody>
      </p:sp>
      <p:sp>
        <p:nvSpPr>
          <p:cNvPr id="18" name="テキスト ボックス 17"/>
          <p:cNvSpPr txBox="1"/>
          <p:nvPr/>
        </p:nvSpPr>
        <p:spPr>
          <a:xfrm>
            <a:off x="6301738" y="6509678"/>
            <a:ext cx="1646605" cy="369332"/>
          </a:xfrm>
          <a:prstGeom prst="rect">
            <a:avLst/>
          </a:prstGeom>
          <a:noFill/>
        </p:spPr>
        <p:txBody>
          <a:bodyPr wrap="none" rtlCol="0">
            <a:spAutoFit/>
          </a:bodyPr>
          <a:lstStyle/>
          <a:p>
            <a:r>
              <a:rPr lang="en-US" altLang="ja-JP" dirty="0" smtClean="0"/>
              <a:t>8</a:t>
            </a:r>
            <a:r>
              <a:rPr lang="en-US" altLang="ja-JP" dirty="0"/>
              <a:t>0</a:t>
            </a:r>
            <a:r>
              <a:rPr kumimoji="1" lang="ja-JP" altLang="en-US" dirty="0" err="1" smtClean="0"/>
              <a:t>，</a:t>
            </a:r>
            <a:r>
              <a:rPr kumimoji="1" lang="en-US" altLang="ja-JP" dirty="0" smtClean="0"/>
              <a:t>1</a:t>
            </a:r>
            <a:r>
              <a:rPr lang="en-US" altLang="ja-JP" dirty="0" smtClean="0"/>
              <a:t>2</a:t>
            </a:r>
            <a:r>
              <a:rPr kumimoji="1" lang="en-US" altLang="ja-JP" dirty="0" smtClean="0"/>
              <a:t>0</a:t>
            </a:r>
            <a:r>
              <a:rPr kumimoji="1" lang="ja-JP" altLang="en-US" dirty="0" err="1" smtClean="0"/>
              <a:t>，</a:t>
            </a:r>
            <a:r>
              <a:rPr kumimoji="1" lang="en-US" altLang="ja-JP" dirty="0" smtClean="0"/>
              <a:t>180</a:t>
            </a:r>
            <a:endParaRPr kumimoji="1" lang="ja-JP" altLang="en-US" dirty="0"/>
          </a:p>
        </p:txBody>
      </p:sp>
      <p:pic>
        <p:nvPicPr>
          <p:cNvPr id="19" name="図 1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183069" y="5109638"/>
            <a:ext cx="1950724" cy="1298451"/>
          </a:xfrm>
          <a:prstGeom prst="rect">
            <a:avLst/>
          </a:prstGeom>
        </p:spPr>
      </p:pic>
    </p:spTree>
    <p:extLst>
      <p:ext uri="{BB962C8B-B14F-4D97-AF65-F5344CB8AC3E}">
        <p14:creationId xmlns:p14="http://schemas.microsoft.com/office/powerpoint/2010/main" val="110729620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convert -set </a:t>
            </a:r>
            <a:r>
              <a:rPr lang="en-US" altLang="ja-JP" dirty="0" err="1"/>
              <a:t>option:modulate:colorspace</a:t>
            </a:r>
            <a:r>
              <a:rPr lang="en-US" altLang="ja-JP" dirty="0"/>
              <a:t> </a:t>
            </a:r>
            <a:r>
              <a:rPr lang="en-US" altLang="ja-JP" dirty="0" err="1"/>
              <a:t>hsv</a:t>
            </a:r>
            <a:r>
              <a:rPr lang="en-US" altLang="ja-JP" dirty="0"/>
              <a:t> -modulate 50 </a:t>
            </a:r>
            <a:r>
              <a:rPr lang="en-US" altLang="ja-JP" dirty="0" err="1"/>
              <a:t>inputimage</a:t>
            </a:r>
            <a:r>
              <a:rPr lang="en-US" altLang="ja-JP" dirty="0"/>
              <a:t> </a:t>
            </a:r>
            <a:r>
              <a:rPr lang="en-US" altLang="ja-JP" dirty="0" err="1" smtClean="0"/>
              <a:t>outputimage</a:t>
            </a:r>
            <a:endParaRPr lang="en-US" altLang="ja-JP" dirty="0" smtClean="0"/>
          </a:p>
        </p:txBody>
      </p:sp>
      <p:sp>
        <p:nvSpPr>
          <p:cNvPr id="3" name="タイトル 2"/>
          <p:cNvSpPr>
            <a:spLocks noGrp="1"/>
          </p:cNvSpPr>
          <p:nvPr>
            <p:ph type="title"/>
          </p:nvPr>
        </p:nvSpPr>
        <p:spPr/>
        <p:txBody>
          <a:bodyPr/>
          <a:lstStyle/>
          <a:p>
            <a:r>
              <a:rPr kumimoji="1" lang="en-US" altLang="ja-JP" dirty="0" smtClean="0"/>
              <a:t>modulate</a:t>
            </a:r>
            <a:r>
              <a:rPr kumimoji="1" lang="ja-JP" altLang="en-US" dirty="0" smtClean="0"/>
              <a:t>がおかしかったら？</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54</a:t>
            </a:fld>
            <a:endParaRPr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050" y="3719858"/>
            <a:ext cx="2660800" cy="1777331"/>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050" y="2831193"/>
            <a:ext cx="2660800" cy="1777331"/>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0400" y="4876562"/>
            <a:ext cx="2660800" cy="1777331"/>
          </a:xfrm>
          <a:prstGeom prst="rect">
            <a:avLst/>
          </a:prstGeom>
        </p:spPr>
      </p:pic>
      <p:cxnSp>
        <p:nvCxnSpPr>
          <p:cNvPr id="10" name="直線矢印コネクタ 9"/>
          <p:cNvCxnSpPr/>
          <p:nvPr/>
        </p:nvCxnSpPr>
        <p:spPr>
          <a:xfrm flipV="1">
            <a:off x="3244850" y="3790950"/>
            <a:ext cx="2089150" cy="723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3162300" y="3073527"/>
            <a:ext cx="1930400" cy="923330"/>
          </a:xfrm>
          <a:prstGeom prst="rect">
            <a:avLst/>
          </a:prstGeom>
          <a:noFill/>
        </p:spPr>
        <p:txBody>
          <a:bodyPr wrap="square" rtlCol="0">
            <a:spAutoFit/>
          </a:bodyPr>
          <a:lstStyle/>
          <a:p>
            <a:r>
              <a:rPr kumimoji="1" lang="ja-JP" altLang="en-US" dirty="0" smtClean="0"/>
              <a:t>なんかこうなってしまうときは上記で変換</a:t>
            </a:r>
            <a:endParaRPr kumimoji="1" lang="ja-JP" altLang="en-US" dirty="0"/>
          </a:p>
        </p:txBody>
      </p:sp>
      <p:cxnSp>
        <p:nvCxnSpPr>
          <p:cNvPr id="13" name="直線矢印コネクタ 12"/>
          <p:cNvCxnSpPr/>
          <p:nvPr/>
        </p:nvCxnSpPr>
        <p:spPr>
          <a:xfrm>
            <a:off x="3244250" y="5314950"/>
            <a:ext cx="1880200" cy="742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3517900" y="6032500"/>
            <a:ext cx="1907895" cy="369332"/>
          </a:xfrm>
          <a:prstGeom prst="rect">
            <a:avLst/>
          </a:prstGeom>
          <a:noFill/>
        </p:spPr>
        <p:txBody>
          <a:bodyPr wrap="none" rtlCol="0">
            <a:spAutoFit/>
          </a:bodyPr>
          <a:lstStyle/>
          <a:p>
            <a:r>
              <a:rPr kumimoji="1" lang="en-US" altLang="ja-JP" dirty="0" err="1" smtClean="0"/>
              <a:t>hsv</a:t>
            </a:r>
            <a:r>
              <a:rPr kumimoji="1" lang="ja-JP" altLang="en-US" dirty="0" smtClean="0"/>
              <a:t>色空間を指定</a:t>
            </a:r>
            <a:endParaRPr kumimoji="1" lang="ja-JP" altLang="en-US" dirty="0"/>
          </a:p>
        </p:txBody>
      </p:sp>
    </p:spTree>
    <p:extLst>
      <p:ext uri="{BB962C8B-B14F-4D97-AF65-F5344CB8AC3E}">
        <p14:creationId xmlns:p14="http://schemas.microsoft.com/office/powerpoint/2010/main" val="30408771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convert -level 0%,200% out1.png </a:t>
            </a:r>
            <a:r>
              <a:rPr lang="en-US" altLang="ja-JP" dirty="0" smtClean="0"/>
              <a:t>out.png</a:t>
            </a:r>
          </a:p>
          <a:p>
            <a:pPr lvl="1"/>
            <a:r>
              <a:rPr lang="ja-JP" altLang="en-US" dirty="0" smtClean="0"/>
              <a:t>これでも</a:t>
            </a:r>
            <a:r>
              <a:rPr lang="en-US" altLang="ja-JP" dirty="0" smtClean="0"/>
              <a:t>OK</a:t>
            </a:r>
          </a:p>
          <a:p>
            <a:pPr lvl="1"/>
            <a:endParaRPr lang="en-US" altLang="ja-JP" dirty="0"/>
          </a:p>
          <a:p>
            <a:r>
              <a:rPr lang="en-US" altLang="ja-JP" dirty="0" smtClean="0"/>
              <a:t>level</a:t>
            </a:r>
            <a:r>
              <a:rPr lang="ja-JP" altLang="en-US" dirty="0" smtClean="0"/>
              <a:t>は入力を</a:t>
            </a:r>
            <a:r>
              <a:rPr lang="en-US" altLang="ja-JP" dirty="0" smtClean="0"/>
              <a:t>0:100%</a:t>
            </a:r>
            <a:r>
              <a:rPr lang="ja-JP" altLang="en-US" dirty="0"/>
              <a:t>に</a:t>
            </a:r>
            <a:r>
              <a:rPr lang="ja-JP" altLang="en-US" dirty="0" smtClean="0"/>
              <a:t>再割り当てする関数</a:t>
            </a:r>
            <a:endParaRPr lang="en-US" altLang="ja-JP" dirty="0" smtClean="0"/>
          </a:p>
          <a:p>
            <a:r>
              <a:rPr lang="ja-JP" altLang="en-US" dirty="0" smtClean="0"/>
              <a:t>上記の意味は，０を０に，２００</a:t>
            </a:r>
            <a:r>
              <a:rPr lang="en-US" altLang="ja-JP" dirty="0" smtClean="0"/>
              <a:t>%</a:t>
            </a:r>
            <a:r>
              <a:rPr lang="ja-JP" altLang="en-US" dirty="0" smtClean="0"/>
              <a:t>を１００</a:t>
            </a:r>
            <a:r>
              <a:rPr lang="en-US" altLang="ja-JP" dirty="0" smtClean="0"/>
              <a:t>%</a:t>
            </a:r>
            <a:r>
              <a:rPr lang="ja-JP" altLang="en-US" dirty="0" smtClean="0"/>
              <a:t>にマップするので，値が半分になる．</a:t>
            </a:r>
            <a:endParaRPr lang="en-US" altLang="ja-JP" dirty="0" smtClean="0"/>
          </a:p>
          <a:p>
            <a:endParaRPr kumimoji="1" lang="en-US" altLang="ja-JP" dirty="0"/>
          </a:p>
          <a:p>
            <a:endParaRPr kumimoji="1" lang="ja-JP" altLang="en-US" dirty="0"/>
          </a:p>
        </p:txBody>
      </p:sp>
      <p:sp>
        <p:nvSpPr>
          <p:cNvPr id="3" name="タイトル 2"/>
          <p:cNvSpPr>
            <a:spLocks noGrp="1"/>
          </p:cNvSpPr>
          <p:nvPr>
            <p:ph type="title"/>
          </p:nvPr>
        </p:nvSpPr>
        <p:spPr>
          <a:xfrm>
            <a:off x="0" y="0"/>
            <a:ext cx="9144000" cy="1080000"/>
          </a:xfrm>
        </p:spPr>
        <p:txBody>
          <a:bodyPr/>
          <a:lstStyle/>
          <a:p>
            <a:r>
              <a:rPr lang="en-US" altLang="ja-JP" dirty="0"/>
              <a:t>modulate</a:t>
            </a:r>
            <a:r>
              <a:rPr lang="ja-JP" altLang="en-US" dirty="0"/>
              <a:t>がおかしかったら？</a:t>
            </a:r>
            <a:r>
              <a:rPr kumimoji="1" lang="ja-JP" altLang="en-US" dirty="0" smtClean="0"/>
              <a:t>２</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55</a:t>
            </a:fld>
            <a:endParaRPr lang="ja-JP" altLang="en-US" dirty="0"/>
          </a:p>
        </p:txBody>
      </p:sp>
    </p:spTree>
    <p:extLst>
      <p:ext uri="{BB962C8B-B14F-4D97-AF65-F5344CB8AC3E}">
        <p14:creationId xmlns:p14="http://schemas.microsoft.com/office/powerpoint/2010/main" val="22323487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60000" y="1236800"/>
            <a:ext cx="8460000" cy="5213894"/>
          </a:xfrm>
        </p:spPr>
        <p:txBody>
          <a:bodyPr>
            <a:normAutofit/>
          </a:bodyPr>
          <a:lstStyle/>
          <a:p>
            <a:r>
              <a:rPr lang="en-US" altLang="ja-JP" sz="2000" dirty="0" smtClean="0"/>
              <a:t>convert </a:t>
            </a:r>
            <a:r>
              <a:rPr lang="en-US" altLang="ja-JP" sz="2000" dirty="0"/>
              <a:t>-equalize beijing.png </a:t>
            </a:r>
            <a:r>
              <a:rPr lang="en-US" altLang="ja-JP" sz="2000" dirty="0" smtClean="0"/>
              <a:t>out.png</a:t>
            </a:r>
          </a:p>
          <a:p>
            <a:pPr lvl="1"/>
            <a:r>
              <a:rPr lang="ja-JP" altLang="en-US" sz="1800" dirty="0" smtClean="0"/>
              <a:t>コントラストを自動で強調</a:t>
            </a:r>
            <a:endParaRPr lang="en-US" altLang="ja-JP" sz="1800" dirty="0" smtClean="0"/>
          </a:p>
          <a:p>
            <a:r>
              <a:rPr lang="en-US" altLang="ja-JP" sz="2000" dirty="0" smtClean="0"/>
              <a:t>convert -contrast beijing.png out.png</a:t>
            </a:r>
          </a:p>
          <a:p>
            <a:pPr lvl="1"/>
            <a:r>
              <a:rPr lang="ja-JP" altLang="en-US" sz="1800" dirty="0" smtClean="0"/>
              <a:t>コントラストを強調</a:t>
            </a:r>
            <a:endParaRPr lang="en-US" altLang="ja-JP" sz="1800" dirty="0" smtClean="0"/>
          </a:p>
          <a:p>
            <a:r>
              <a:rPr lang="en-US" altLang="ja-JP" sz="2000" dirty="0"/>
              <a:t>convert </a:t>
            </a:r>
            <a:r>
              <a:rPr lang="en-US" altLang="ja-JP" sz="2000" dirty="0" smtClean="0"/>
              <a:t>+contrast beijing.png </a:t>
            </a:r>
            <a:r>
              <a:rPr lang="en-US" altLang="ja-JP" sz="2000" dirty="0"/>
              <a:t>out.png</a:t>
            </a:r>
          </a:p>
          <a:p>
            <a:pPr lvl="1"/>
            <a:r>
              <a:rPr lang="ja-JP" altLang="en-US" sz="1800" dirty="0"/>
              <a:t>コントラスト</a:t>
            </a:r>
            <a:r>
              <a:rPr lang="ja-JP" altLang="en-US" sz="1800" dirty="0" smtClean="0"/>
              <a:t>を</a:t>
            </a:r>
            <a:r>
              <a:rPr lang="ja-JP" altLang="en-US" sz="1800" dirty="0"/>
              <a:t>弱</a:t>
            </a:r>
            <a:r>
              <a:rPr lang="ja-JP" altLang="en-US" sz="1800" dirty="0" smtClean="0"/>
              <a:t>める</a:t>
            </a:r>
            <a:endParaRPr lang="en-US" altLang="ja-JP" sz="1800" dirty="0"/>
          </a:p>
          <a:p>
            <a:r>
              <a:rPr lang="en-US" altLang="ja-JP" sz="2000" dirty="0" smtClean="0"/>
              <a:t>convert </a:t>
            </a:r>
            <a:r>
              <a:rPr lang="en-US" altLang="ja-JP" sz="2000" dirty="0"/>
              <a:t>-contrast -contrast -contrast beijing.png </a:t>
            </a:r>
            <a:r>
              <a:rPr lang="en-US" altLang="ja-JP" sz="2000" dirty="0" smtClean="0"/>
              <a:t>out.png</a:t>
            </a:r>
          </a:p>
          <a:p>
            <a:pPr lvl="1"/>
            <a:r>
              <a:rPr kumimoji="1" lang="ja-JP" altLang="en-US" sz="1800" dirty="0" smtClean="0"/>
              <a:t>コントラストを３回強調</a:t>
            </a:r>
            <a:endParaRPr kumimoji="1" lang="en-US" altLang="ja-JP" sz="1800" dirty="0" smtClean="0"/>
          </a:p>
          <a:p>
            <a:pPr lvl="1"/>
            <a:endParaRPr kumimoji="1" lang="ja-JP" altLang="en-US" dirty="0"/>
          </a:p>
        </p:txBody>
      </p:sp>
      <p:sp>
        <p:nvSpPr>
          <p:cNvPr id="3" name="タイトル 2"/>
          <p:cNvSpPr>
            <a:spLocks noGrp="1"/>
          </p:cNvSpPr>
          <p:nvPr>
            <p:ph type="title"/>
          </p:nvPr>
        </p:nvSpPr>
        <p:spPr/>
        <p:txBody>
          <a:bodyPr/>
          <a:lstStyle/>
          <a:p>
            <a:r>
              <a:rPr lang="ja-JP" altLang="en-US" dirty="0" smtClean="0"/>
              <a:t>コントラスト強調</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56</a:t>
            </a:fld>
            <a:endParaRPr lang="ja-JP" altLang="en-US" dirty="0"/>
          </a:p>
        </p:txBody>
      </p:sp>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83268" y="4556497"/>
            <a:ext cx="1266546" cy="1899819"/>
          </a:xfrm>
          <a:prstGeom prst="rect">
            <a:avLst/>
          </a:prstGeom>
        </p:spPr>
      </p:pic>
      <p:pic>
        <p:nvPicPr>
          <p:cNvPr id="6" name="図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8437" y="4556497"/>
            <a:ext cx="1266546" cy="1899819"/>
          </a:xfrm>
          <a:prstGeom prst="rect">
            <a:avLst/>
          </a:prstGeom>
        </p:spPr>
      </p:pic>
      <p:pic>
        <p:nvPicPr>
          <p:cNvPr id="7" name="図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26714" y="4556497"/>
            <a:ext cx="1266546" cy="1899819"/>
          </a:xfrm>
          <a:prstGeom prst="rect">
            <a:avLst/>
          </a:prstGeom>
        </p:spPr>
      </p:pic>
      <p:pic>
        <p:nvPicPr>
          <p:cNvPr id="8" name="図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04991" y="4556497"/>
            <a:ext cx="1266546" cy="1899819"/>
          </a:xfrm>
          <a:prstGeom prst="rect">
            <a:avLst/>
          </a:prstGeom>
        </p:spPr>
      </p:pic>
      <p:pic>
        <p:nvPicPr>
          <p:cNvPr id="9" name="図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0160" y="4556497"/>
            <a:ext cx="1266546" cy="1899819"/>
          </a:xfrm>
          <a:prstGeom prst="rect">
            <a:avLst/>
          </a:prstGeom>
        </p:spPr>
      </p:pic>
      <p:sp>
        <p:nvSpPr>
          <p:cNvPr id="10" name="テキスト ボックス 9"/>
          <p:cNvSpPr txBox="1"/>
          <p:nvPr/>
        </p:nvSpPr>
        <p:spPr>
          <a:xfrm>
            <a:off x="680267" y="6457271"/>
            <a:ext cx="646331" cy="369332"/>
          </a:xfrm>
          <a:prstGeom prst="rect">
            <a:avLst/>
          </a:prstGeom>
          <a:noFill/>
        </p:spPr>
        <p:txBody>
          <a:bodyPr wrap="none" rtlCol="0">
            <a:spAutoFit/>
          </a:bodyPr>
          <a:lstStyle/>
          <a:p>
            <a:r>
              <a:rPr kumimoji="1" lang="ja-JP" altLang="en-US" dirty="0" smtClean="0"/>
              <a:t>入力</a:t>
            </a:r>
            <a:endParaRPr kumimoji="1" lang="ja-JP" altLang="en-US" dirty="0"/>
          </a:p>
        </p:txBody>
      </p:sp>
      <p:sp>
        <p:nvSpPr>
          <p:cNvPr id="11" name="テキスト ボックス 10"/>
          <p:cNvSpPr txBox="1"/>
          <p:nvPr/>
        </p:nvSpPr>
        <p:spPr>
          <a:xfrm>
            <a:off x="2458544" y="6457271"/>
            <a:ext cx="646331" cy="369332"/>
          </a:xfrm>
          <a:prstGeom prst="rect">
            <a:avLst/>
          </a:prstGeom>
          <a:noFill/>
        </p:spPr>
        <p:txBody>
          <a:bodyPr wrap="none" rtlCol="0">
            <a:spAutoFit/>
          </a:bodyPr>
          <a:lstStyle/>
          <a:p>
            <a:r>
              <a:rPr lang="ja-JP" altLang="en-US" dirty="0"/>
              <a:t>強調</a:t>
            </a:r>
            <a:endParaRPr kumimoji="1" lang="ja-JP" altLang="en-US" dirty="0"/>
          </a:p>
        </p:txBody>
      </p:sp>
      <p:sp>
        <p:nvSpPr>
          <p:cNvPr id="12" name="テキスト ボックス 11"/>
          <p:cNvSpPr txBox="1"/>
          <p:nvPr/>
        </p:nvSpPr>
        <p:spPr>
          <a:xfrm>
            <a:off x="3992981" y="6457271"/>
            <a:ext cx="1107996" cy="369332"/>
          </a:xfrm>
          <a:prstGeom prst="rect">
            <a:avLst/>
          </a:prstGeom>
          <a:noFill/>
        </p:spPr>
        <p:txBody>
          <a:bodyPr wrap="none" rtlCol="0">
            <a:spAutoFit/>
          </a:bodyPr>
          <a:lstStyle/>
          <a:p>
            <a:r>
              <a:rPr lang="ja-JP" altLang="en-US" dirty="0" smtClean="0"/>
              <a:t>強調ｘ３</a:t>
            </a:r>
            <a:endParaRPr kumimoji="1" lang="ja-JP" altLang="en-US" dirty="0"/>
          </a:p>
        </p:txBody>
      </p:sp>
      <p:sp>
        <p:nvSpPr>
          <p:cNvPr id="14" name="テキスト ボックス 13"/>
          <p:cNvSpPr txBox="1"/>
          <p:nvPr/>
        </p:nvSpPr>
        <p:spPr>
          <a:xfrm>
            <a:off x="5899682" y="6457271"/>
            <a:ext cx="877163" cy="369332"/>
          </a:xfrm>
          <a:prstGeom prst="rect">
            <a:avLst/>
          </a:prstGeom>
          <a:noFill/>
        </p:spPr>
        <p:txBody>
          <a:bodyPr wrap="none" rtlCol="0">
            <a:spAutoFit/>
          </a:bodyPr>
          <a:lstStyle/>
          <a:p>
            <a:r>
              <a:rPr lang="ja-JP" altLang="en-US" dirty="0" smtClean="0"/>
              <a:t>弱める</a:t>
            </a:r>
            <a:endParaRPr kumimoji="1" lang="ja-JP" altLang="en-US" dirty="0"/>
          </a:p>
        </p:txBody>
      </p:sp>
      <p:sp>
        <p:nvSpPr>
          <p:cNvPr id="15" name="テキスト ボックス 14"/>
          <p:cNvSpPr txBox="1"/>
          <p:nvPr/>
        </p:nvSpPr>
        <p:spPr>
          <a:xfrm>
            <a:off x="7793375" y="6457271"/>
            <a:ext cx="646331" cy="369332"/>
          </a:xfrm>
          <a:prstGeom prst="rect">
            <a:avLst/>
          </a:prstGeom>
          <a:noFill/>
        </p:spPr>
        <p:txBody>
          <a:bodyPr wrap="none" rtlCol="0">
            <a:spAutoFit/>
          </a:bodyPr>
          <a:lstStyle/>
          <a:p>
            <a:r>
              <a:rPr lang="ja-JP" altLang="en-US" dirty="0" smtClean="0"/>
              <a:t>自動</a:t>
            </a:r>
            <a:endParaRPr kumimoji="1" lang="ja-JP" altLang="en-US" dirty="0"/>
          </a:p>
        </p:txBody>
      </p:sp>
      <p:sp>
        <p:nvSpPr>
          <p:cNvPr id="13" name="テキスト ボックス 12"/>
          <p:cNvSpPr txBox="1"/>
          <p:nvPr/>
        </p:nvSpPr>
        <p:spPr>
          <a:xfrm>
            <a:off x="5334000" y="1440000"/>
            <a:ext cx="3530134" cy="430887"/>
          </a:xfrm>
          <a:prstGeom prst="rect">
            <a:avLst/>
          </a:prstGeom>
          <a:noFill/>
        </p:spPr>
        <p:txBody>
          <a:bodyPr wrap="none" rtlCol="0">
            <a:spAutoFit/>
          </a:bodyPr>
          <a:lstStyle/>
          <a:p>
            <a:r>
              <a:rPr kumimoji="1" lang="en-US" altLang="ja-JP" sz="1100" dirty="0" smtClean="0"/>
              <a:t>※</a:t>
            </a:r>
            <a:r>
              <a:rPr kumimoji="1" lang="ja-JP" altLang="en-US" sz="1100" dirty="0" smtClean="0"/>
              <a:t>その他コントラスト補正はここも参考になる</a:t>
            </a:r>
            <a:endParaRPr kumimoji="1" lang="en-US" altLang="ja-JP" sz="1100" dirty="0" smtClean="0"/>
          </a:p>
          <a:p>
            <a:r>
              <a:rPr lang="en-US" altLang="ja-JP" sz="1100" dirty="0">
                <a:hlinkClick r:id="rId7"/>
              </a:rPr>
              <a:t>https://qiita.com/yoya/items/1da8e8e04881bab67015</a:t>
            </a:r>
            <a:endParaRPr kumimoji="1" lang="ja-JP" altLang="en-US" sz="1100" dirty="0"/>
          </a:p>
        </p:txBody>
      </p:sp>
    </p:spTree>
    <p:extLst>
      <p:ext uri="{BB962C8B-B14F-4D97-AF65-F5344CB8AC3E}">
        <p14:creationId xmlns:p14="http://schemas.microsoft.com/office/powerpoint/2010/main" val="400169155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9649" y="4820442"/>
            <a:ext cx="3594305" cy="2037557"/>
          </a:xfrm>
          <a:prstGeom prst="rect">
            <a:avLst/>
          </a:prstGeom>
        </p:spPr>
      </p:pic>
      <p:sp>
        <p:nvSpPr>
          <p:cNvPr id="2" name="コンテンツ プレースホルダー 1"/>
          <p:cNvSpPr>
            <a:spLocks noGrp="1"/>
          </p:cNvSpPr>
          <p:nvPr>
            <p:ph idx="1"/>
          </p:nvPr>
        </p:nvSpPr>
        <p:spPr/>
        <p:txBody>
          <a:bodyPr>
            <a:normAutofit/>
          </a:bodyPr>
          <a:lstStyle/>
          <a:p>
            <a:r>
              <a:rPr lang="en-US" altLang="ja-JP" sz="1800" dirty="0"/>
              <a:t>convert -blur 10x30 lena.png </a:t>
            </a:r>
            <a:r>
              <a:rPr lang="en-US" altLang="ja-JP" sz="1800" dirty="0" smtClean="0"/>
              <a:t>out.png</a:t>
            </a:r>
          </a:p>
          <a:p>
            <a:pPr lvl="1"/>
            <a:r>
              <a:rPr kumimoji="1" lang="ja-JP" altLang="en-US" sz="1600" dirty="0" smtClean="0"/>
              <a:t>半径１０，</a:t>
            </a:r>
            <a:r>
              <a:rPr lang="ja-JP" altLang="en-US" sz="1600" dirty="0" smtClean="0"/>
              <a:t>シグマ３０のガウスぼかし．半径ｘ３くらいのシグマにすると</a:t>
            </a:r>
            <a:r>
              <a:rPr lang="en-US" altLang="ja-JP" sz="1600" dirty="0" smtClean="0"/>
              <a:t>99</a:t>
            </a:r>
            <a:r>
              <a:rPr lang="ja-JP" altLang="en-US" sz="1600" dirty="0" smtClean="0"/>
              <a:t>％の裾になる</a:t>
            </a:r>
            <a:endParaRPr lang="en-US" altLang="ja-JP" sz="1600" dirty="0" smtClean="0"/>
          </a:p>
          <a:p>
            <a:pPr lvl="1"/>
            <a:r>
              <a:rPr lang="en-US" altLang="ja-JP" sz="1600" dirty="0"/>
              <a:t> -</a:t>
            </a:r>
            <a:r>
              <a:rPr lang="en-US" altLang="ja-JP" sz="1600" dirty="0" err="1" smtClean="0"/>
              <a:t>gaussian</a:t>
            </a:r>
            <a:r>
              <a:rPr lang="en-US" altLang="ja-JP" sz="1600" dirty="0" smtClean="0"/>
              <a:t>-blur</a:t>
            </a:r>
            <a:r>
              <a:rPr lang="ja-JP" altLang="en-US" sz="1600" dirty="0" smtClean="0"/>
              <a:t>オプションは</a:t>
            </a:r>
            <a:r>
              <a:rPr lang="en-US" altLang="ja-JP" sz="1600" dirty="0" smtClean="0"/>
              <a:t>2</a:t>
            </a:r>
            <a:r>
              <a:rPr lang="ja-JP" altLang="en-US" sz="1600" dirty="0" smtClean="0"/>
              <a:t>次元畳み込み実装．こっちはセパラブル実装なので速い．</a:t>
            </a:r>
            <a:endParaRPr lang="en-US" altLang="ja-JP" sz="1600" dirty="0" smtClean="0"/>
          </a:p>
          <a:p>
            <a:r>
              <a:rPr lang="en-US" altLang="ja-JP" sz="1800" dirty="0"/>
              <a:t>convert -selective-blur 10x30+30% lena.png </a:t>
            </a:r>
            <a:r>
              <a:rPr lang="en-US" altLang="ja-JP" sz="1800" dirty="0" smtClean="0"/>
              <a:t>out.png</a:t>
            </a:r>
          </a:p>
          <a:p>
            <a:pPr lvl="1"/>
            <a:r>
              <a:rPr lang="ja-JP" altLang="en-US" sz="1400" dirty="0" smtClean="0"/>
              <a:t>古いとないかも</a:t>
            </a:r>
            <a:endParaRPr lang="en-US" altLang="ja-JP" sz="1400" dirty="0" smtClean="0"/>
          </a:p>
          <a:p>
            <a:pPr lvl="1"/>
            <a:r>
              <a:rPr kumimoji="1" lang="ja-JP" altLang="en-US" sz="1600" dirty="0" smtClean="0"/>
              <a:t>選択的ガウスぼかし（バイラテラルフィルタ）３０％くらいの近さの画素だけガウスぼかし．</a:t>
            </a:r>
            <a:r>
              <a:rPr lang="ja-JP" altLang="en-US" sz="1600" dirty="0" smtClean="0"/>
              <a:t>ノイズ除去に有効．</a:t>
            </a:r>
            <a:endParaRPr lang="en-US" altLang="ja-JP" sz="1600" dirty="0" smtClean="0"/>
          </a:p>
          <a:p>
            <a:pPr lvl="1"/>
            <a:r>
              <a:rPr kumimoji="1" lang="en-US" altLang="ja-JP" sz="1600" dirty="0" smtClean="0"/>
              <a:t>-mean-shift</a:t>
            </a:r>
            <a:r>
              <a:rPr kumimoji="1" lang="ja-JP" altLang="en-US" sz="1600" dirty="0" smtClean="0"/>
              <a:t>にするとこれを何度も繰り返したものと似た結果が得られる</a:t>
            </a:r>
            <a:endParaRPr kumimoji="1" lang="ja-JP" altLang="en-US" sz="1600" dirty="0"/>
          </a:p>
        </p:txBody>
      </p:sp>
      <p:sp>
        <p:nvSpPr>
          <p:cNvPr id="3" name="タイトル 2"/>
          <p:cNvSpPr>
            <a:spLocks noGrp="1"/>
          </p:cNvSpPr>
          <p:nvPr>
            <p:ph type="title"/>
          </p:nvPr>
        </p:nvSpPr>
        <p:spPr/>
        <p:txBody>
          <a:bodyPr/>
          <a:lstStyle/>
          <a:p>
            <a:r>
              <a:rPr kumimoji="1" lang="ja-JP" altLang="en-US" dirty="0" smtClean="0"/>
              <a:t>ぼかし</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57</a:t>
            </a:fld>
            <a:endParaRPr lang="ja-JP" altLang="en-US" dirty="0"/>
          </a:p>
        </p:txBody>
      </p:sp>
      <p:pic>
        <p:nvPicPr>
          <p:cNvPr id="5" name="図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57926" y="4564966"/>
            <a:ext cx="1807573" cy="1807573"/>
          </a:xfrm>
          <a:prstGeom prst="rect">
            <a:avLst/>
          </a:prstGeom>
        </p:spPr>
      </p:pic>
      <p:pic>
        <p:nvPicPr>
          <p:cNvPr id="6" name="図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88418" y="4564965"/>
            <a:ext cx="1807573" cy="1807573"/>
          </a:xfrm>
          <a:prstGeom prst="rect">
            <a:avLst/>
          </a:prstGeom>
        </p:spPr>
      </p:pic>
      <p:cxnSp>
        <p:nvCxnSpPr>
          <p:cNvPr id="9" name="直線矢印コネクタ 8"/>
          <p:cNvCxnSpPr/>
          <p:nvPr/>
        </p:nvCxnSpPr>
        <p:spPr>
          <a:xfrm flipH="1">
            <a:off x="3042138" y="6096000"/>
            <a:ext cx="76200" cy="468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943708" y="5637698"/>
            <a:ext cx="2856872" cy="369332"/>
          </a:xfrm>
          <a:prstGeom prst="rect">
            <a:avLst/>
          </a:prstGeom>
          <a:noFill/>
        </p:spPr>
        <p:txBody>
          <a:bodyPr wrap="none" rtlCol="0">
            <a:spAutoFit/>
          </a:bodyPr>
          <a:lstStyle/>
          <a:p>
            <a:r>
              <a:rPr kumimoji="1" lang="en-US" altLang="ja-JP" dirty="0" smtClean="0"/>
              <a:t>σ</a:t>
            </a:r>
            <a:r>
              <a:rPr kumimoji="1" lang="ja-JP" altLang="en-US" dirty="0" smtClean="0"/>
              <a:t>＝３だとｒ＝９で９９％</a:t>
            </a:r>
            <a:endParaRPr kumimoji="1" lang="ja-JP" altLang="en-US" dirty="0"/>
          </a:p>
        </p:txBody>
      </p:sp>
      <p:sp>
        <p:nvSpPr>
          <p:cNvPr id="13" name="テキスト ボックス 12"/>
          <p:cNvSpPr txBox="1"/>
          <p:nvPr/>
        </p:nvSpPr>
        <p:spPr>
          <a:xfrm>
            <a:off x="4276882" y="6425238"/>
            <a:ext cx="1569660" cy="369332"/>
          </a:xfrm>
          <a:prstGeom prst="rect">
            <a:avLst/>
          </a:prstGeom>
          <a:noFill/>
        </p:spPr>
        <p:txBody>
          <a:bodyPr wrap="none" rtlCol="0">
            <a:spAutoFit/>
          </a:bodyPr>
          <a:lstStyle/>
          <a:p>
            <a:r>
              <a:rPr kumimoji="1" lang="ja-JP" altLang="en-US" dirty="0" smtClean="0"/>
              <a:t>ガウスぼかし</a:t>
            </a:r>
            <a:endParaRPr kumimoji="1" lang="ja-JP" altLang="en-US" dirty="0"/>
          </a:p>
        </p:txBody>
      </p:sp>
      <p:sp>
        <p:nvSpPr>
          <p:cNvPr id="14" name="テキスト ボックス 13"/>
          <p:cNvSpPr txBox="1"/>
          <p:nvPr/>
        </p:nvSpPr>
        <p:spPr>
          <a:xfrm>
            <a:off x="6628162" y="6425238"/>
            <a:ext cx="2262158" cy="369332"/>
          </a:xfrm>
          <a:prstGeom prst="rect">
            <a:avLst/>
          </a:prstGeom>
          <a:noFill/>
        </p:spPr>
        <p:txBody>
          <a:bodyPr wrap="none" rtlCol="0">
            <a:spAutoFit/>
          </a:bodyPr>
          <a:lstStyle/>
          <a:p>
            <a:r>
              <a:rPr kumimoji="1" lang="ja-JP" altLang="en-US" dirty="0" smtClean="0"/>
              <a:t>選択的ガウスぼかし</a:t>
            </a:r>
            <a:endParaRPr kumimoji="1" lang="ja-JP" altLang="en-US" dirty="0"/>
          </a:p>
        </p:txBody>
      </p:sp>
    </p:spTree>
    <p:extLst>
      <p:ext uri="{BB962C8B-B14F-4D97-AF65-F5344CB8AC3E}">
        <p14:creationId xmlns:p14="http://schemas.microsoft.com/office/powerpoint/2010/main" val="142666326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en-US" altLang="ja-JP" sz="2400" dirty="0"/>
              <a:t>convert </a:t>
            </a:r>
            <a:r>
              <a:rPr lang="en-US" altLang="ja-JP" sz="2400" dirty="0" smtClean="0"/>
              <a:t>-</a:t>
            </a:r>
            <a:r>
              <a:rPr lang="en-US" altLang="ja-JP" sz="2400" dirty="0"/>
              <a:t>median </a:t>
            </a:r>
            <a:r>
              <a:rPr lang="en-US" altLang="ja-JP" sz="2400" dirty="0" smtClean="0"/>
              <a:t>1 </a:t>
            </a:r>
            <a:r>
              <a:rPr lang="en-US" altLang="ja-JP" sz="2400" dirty="0"/>
              <a:t>lena.png </a:t>
            </a:r>
            <a:r>
              <a:rPr lang="en-US" altLang="ja-JP" sz="2400" dirty="0" smtClean="0"/>
              <a:t>out.png</a:t>
            </a:r>
          </a:p>
          <a:p>
            <a:pPr lvl="1"/>
            <a:r>
              <a:rPr lang="en-US" altLang="ja-JP" sz="2000" dirty="0" smtClean="0"/>
              <a:t>median</a:t>
            </a:r>
            <a:r>
              <a:rPr lang="ja-JP" altLang="en-US" sz="2000" dirty="0" smtClean="0"/>
              <a:t>の後は，半径を指定なので</a:t>
            </a:r>
            <a:r>
              <a:rPr lang="en-US" altLang="ja-JP" sz="2000" dirty="0" smtClean="0"/>
              <a:t>2*r+1=3x3</a:t>
            </a:r>
          </a:p>
          <a:p>
            <a:pPr lvl="1"/>
            <a:r>
              <a:rPr lang="en-US" altLang="ja-JP" sz="2000" dirty="0"/>
              <a:t>3</a:t>
            </a:r>
            <a:r>
              <a:rPr lang="ja-JP" altLang="en-US" sz="2000" dirty="0" err="1" smtClean="0"/>
              <a:t>ｘ</a:t>
            </a:r>
            <a:r>
              <a:rPr lang="en-US" altLang="ja-JP" sz="2000" dirty="0" smtClean="0"/>
              <a:t>3</a:t>
            </a:r>
            <a:r>
              <a:rPr lang="ja-JP" altLang="en-US" sz="2000" dirty="0" smtClean="0"/>
              <a:t>の範囲の中央値でフィルタ．例外がある画素を修復可能．</a:t>
            </a:r>
            <a:endParaRPr lang="en-US" altLang="ja-JP" sz="2000" dirty="0" smtClean="0"/>
          </a:p>
          <a:p>
            <a:pPr lvl="1"/>
            <a:r>
              <a:rPr lang="ja-JP" altLang="en-US" sz="2000" dirty="0" smtClean="0"/>
              <a:t>例外が大きい場合は半径を１，２</a:t>
            </a:r>
            <a:r>
              <a:rPr lang="ja-JP" altLang="en-US" sz="2000" dirty="0" err="1" smtClean="0"/>
              <a:t>，．．．，</a:t>
            </a:r>
            <a:r>
              <a:rPr lang="ja-JP" altLang="en-US" sz="2000" dirty="0" smtClean="0"/>
              <a:t>ｎと大きくする．</a:t>
            </a:r>
            <a:endParaRPr lang="en-US" altLang="ja-JP" sz="2000" dirty="0" smtClean="0"/>
          </a:p>
          <a:p>
            <a:endParaRPr kumimoji="1" lang="ja-JP" altLang="en-US" sz="2400" dirty="0"/>
          </a:p>
        </p:txBody>
      </p:sp>
      <p:sp>
        <p:nvSpPr>
          <p:cNvPr id="3" name="タイトル 2"/>
          <p:cNvSpPr>
            <a:spLocks noGrp="1"/>
          </p:cNvSpPr>
          <p:nvPr>
            <p:ph type="title"/>
          </p:nvPr>
        </p:nvSpPr>
        <p:spPr/>
        <p:txBody>
          <a:bodyPr/>
          <a:lstStyle/>
          <a:p>
            <a:r>
              <a:rPr kumimoji="1" lang="ja-JP" altLang="en-US" dirty="0" smtClean="0"/>
              <a:t>メディアンフィルタ</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58</a:t>
            </a:fld>
            <a:endParaRPr lang="ja-JP" altLang="en-US" dirty="0"/>
          </a:p>
        </p:txBody>
      </p:sp>
      <p:pic>
        <p:nvPicPr>
          <p:cNvPr id="6" name="図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55466" y="3662309"/>
            <a:ext cx="2991583" cy="2991583"/>
          </a:xfrm>
          <a:prstGeom prst="rect">
            <a:avLst/>
          </a:prstGeom>
        </p:spPr>
      </p:pic>
      <p:pic>
        <p:nvPicPr>
          <p:cNvPr id="7" name="図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23716" y="3662310"/>
            <a:ext cx="2991583" cy="2991583"/>
          </a:xfrm>
          <a:prstGeom prst="rect">
            <a:avLst/>
          </a:prstGeom>
        </p:spPr>
      </p:pic>
    </p:spTree>
    <p:extLst>
      <p:ext uri="{BB962C8B-B14F-4D97-AF65-F5344CB8AC3E}">
        <p14:creationId xmlns:p14="http://schemas.microsoft.com/office/powerpoint/2010/main" val="186427837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60000" y="1439999"/>
            <a:ext cx="8640000" cy="5213894"/>
          </a:xfrm>
        </p:spPr>
        <p:txBody>
          <a:bodyPr>
            <a:normAutofit/>
          </a:bodyPr>
          <a:lstStyle/>
          <a:p>
            <a:r>
              <a:rPr lang="en-US" altLang="ja-JP" sz="2000" dirty="0"/>
              <a:t>convert </a:t>
            </a:r>
            <a:r>
              <a:rPr lang="en-US" altLang="ja-JP" sz="2000" dirty="0" smtClean="0"/>
              <a:t>-sharpen 7 </a:t>
            </a:r>
            <a:r>
              <a:rPr lang="en-US" altLang="ja-JP" sz="2000" dirty="0"/>
              <a:t>lena.png </a:t>
            </a:r>
            <a:r>
              <a:rPr lang="en-US" altLang="ja-JP" sz="2000" dirty="0" smtClean="0"/>
              <a:t>out.png</a:t>
            </a:r>
          </a:p>
          <a:p>
            <a:pPr lvl="1"/>
            <a:r>
              <a:rPr lang="ja-JP" altLang="en-US" sz="1800" dirty="0" smtClean="0"/>
              <a:t>数字が大きいとより広い周辺をみて強調．</a:t>
            </a:r>
            <a:r>
              <a:rPr lang="en-US" altLang="ja-JP" sz="1800" dirty="0" err="1" smtClean="0"/>
              <a:t>unsharp</a:t>
            </a:r>
            <a:r>
              <a:rPr lang="ja-JP" altLang="en-US" sz="1800" dirty="0" err="1" smtClean="0"/>
              <a:t>でより</a:t>
            </a:r>
            <a:r>
              <a:rPr lang="ja-JP" altLang="en-US" sz="1800" dirty="0" smtClean="0"/>
              <a:t>詳細な指定が可能</a:t>
            </a:r>
            <a:endParaRPr lang="ja-JP" altLang="en-US" sz="1800" dirty="0"/>
          </a:p>
          <a:p>
            <a:r>
              <a:rPr lang="en-US" altLang="ja-JP" sz="2000" dirty="0" smtClean="0"/>
              <a:t>convert </a:t>
            </a:r>
            <a:r>
              <a:rPr lang="en-US" altLang="ja-JP" sz="2000" dirty="0"/>
              <a:t>-adaptive-sharpen 7 lena.png </a:t>
            </a:r>
            <a:r>
              <a:rPr lang="en-US" altLang="ja-JP" sz="2000" dirty="0" smtClean="0"/>
              <a:t>out.png</a:t>
            </a:r>
          </a:p>
          <a:p>
            <a:pPr lvl="1"/>
            <a:r>
              <a:rPr lang="ja-JP" altLang="en-US" sz="1600" dirty="0" smtClean="0"/>
              <a:t>こちらのほうがきれい</a:t>
            </a:r>
            <a:endParaRPr lang="en-US" altLang="ja-JP" sz="1600" dirty="0" smtClean="0"/>
          </a:p>
          <a:p>
            <a:r>
              <a:rPr lang="en-US" altLang="ja-JP" sz="2000" dirty="0"/>
              <a:t>convert -adaptive-sharpen 7 -adaptive-sharpen 7 lena.png </a:t>
            </a:r>
            <a:r>
              <a:rPr lang="en-US" altLang="ja-JP" sz="2000" dirty="0" smtClean="0"/>
              <a:t>out.png</a:t>
            </a:r>
          </a:p>
          <a:p>
            <a:pPr lvl="1"/>
            <a:r>
              <a:rPr kumimoji="1" lang="ja-JP" altLang="en-US" sz="1600" dirty="0" smtClean="0"/>
              <a:t>なんどもやると</a:t>
            </a:r>
            <a:r>
              <a:rPr lang="ja-JP" altLang="en-US" sz="1600" dirty="0" smtClean="0"/>
              <a:t>より強調</a:t>
            </a:r>
            <a:endParaRPr lang="en-US" altLang="ja-JP" sz="1600" dirty="0" smtClean="0"/>
          </a:p>
        </p:txBody>
      </p:sp>
      <p:sp>
        <p:nvSpPr>
          <p:cNvPr id="3" name="タイトル 2"/>
          <p:cNvSpPr>
            <a:spLocks noGrp="1"/>
          </p:cNvSpPr>
          <p:nvPr>
            <p:ph type="title"/>
          </p:nvPr>
        </p:nvSpPr>
        <p:spPr/>
        <p:txBody>
          <a:bodyPr>
            <a:normAutofit/>
          </a:bodyPr>
          <a:lstStyle/>
          <a:p>
            <a:r>
              <a:rPr lang="ja-JP" altLang="en-US" dirty="0" smtClean="0"/>
              <a:t>先鋭化</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59</a:t>
            </a:fld>
            <a:endParaRPr lang="ja-JP" altLang="en-US" dirty="0"/>
          </a:p>
        </p:txBody>
      </p:sp>
      <p:grpSp>
        <p:nvGrpSpPr>
          <p:cNvPr id="11" name="グループ化 10"/>
          <p:cNvGrpSpPr/>
          <p:nvPr/>
        </p:nvGrpSpPr>
        <p:grpSpPr>
          <a:xfrm>
            <a:off x="850650" y="4046946"/>
            <a:ext cx="7609350" cy="2679557"/>
            <a:chOff x="137100" y="3638550"/>
            <a:chExt cx="8920050" cy="3141107"/>
          </a:xfrm>
        </p:grpSpPr>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01712" y="3638550"/>
              <a:ext cx="2790825" cy="2790825"/>
            </a:xfrm>
            <a:prstGeom prst="rect">
              <a:avLst/>
            </a:prstGeom>
          </p:spPr>
        </p:pic>
        <p:pic>
          <p:nvPicPr>
            <p:cNvPr id="6" name="図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66325" y="3638550"/>
              <a:ext cx="2790825" cy="2790825"/>
            </a:xfrm>
            <a:prstGeom prst="rect">
              <a:avLst/>
            </a:prstGeom>
          </p:spPr>
        </p:pic>
        <p:pic>
          <p:nvPicPr>
            <p:cNvPr id="7" name="図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7100" y="3638550"/>
              <a:ext cx="2790825" cy="2790825"/>
            </a:xfrm>
            <a:prstGeom prst="rect">
              <a:avLst/>
            </a:prstGeom>
          </p:spPr>
        </p:pic>
        <p:sp>
          <p:nvSpPr>
            <p:cNvPr id="8" name="テキスト ボックス 7"/>
            <p:cNvSpPr txBox="1"/>
            <p:nvPr/>
          </p:nvSpPr>
          <p:spPr>
            <a:xfrm>
              <a:off x="1209346" y="6410325"/>
              <a:ext cx="646331" cy="369332"/>
            </a:xfrm>
            <a:prstGeom prst="rect">
              <a:avLst/>
            </a:prstGeom>
            <a:noFill/>
          </p:spPr>
          <p:txBody>
            <a:bodyPr wrap="none" rtlCol="0">
              <a:spAutoFit/>
            </a:bodyPr>
            <a:lstStyle/>
            <a:p>
              <a:r>
                <a:rPr kumimoji="1" lang="ja-JP" altLang="en-US" dirty="0" smtClean="0"/>
                <a:t>入力</a:t>
              </a:r>
              <a:endParaRPr kumimoji="1" lang="ja-JP" altLang="en-US" dirty="0"/>
            </a:p>
          </p:txBody>
        </p:sp>
        <p:sp>
          <p:nvSpPr>
            <p:cNvPr id="9" name="テキスト ボックス 8"/>
            <p:cNvSpPr txBox="1"/>
            <p:nvPr/>
          </p:nvSpPr>
          <p:spPr>
            <a:xfrm>
              <a:off x="4074107" y="6410325"/>
              <a:ext cx="995785" cy="369332"/>
            </a:xfrm>
            <a:prstGeom prst="rect">
              <a:avLst/>
            </a:prstGeom>
            <a:noFill/>
          </p:spPr>
          <p:txBody>
            <a:bodyPr wrap="none" rtlCol="0">
              <a:spAutoFit/>
            </a:bodyPr>
            <a:lstStyle/>
            <a:p>
              <a:r>
                <a:rPr kumimoji="1" lang="en-US" altLang="ja-JP" dirty="0" smtClean="0"/>
                <a:t>sharpen</a:t>
              </a:r>
              <a:endParaRPr kumimoji="1" lang="ja-JP" altLang="en-US" dirty="0"/>
            </a:p>
          </p:txBody>
        </p:sp>
        <p:sp>
          <p:nvSpPr>
            <p:cNvPr id="10" name="テキスト ボックス 9"/>
            <p:cNvSpPr txBox="1"/>
            <p:nvPr/>
          </p:nvSpPr>
          <p:spPr>
            <a:xfrm>
              <a:off x="6682013" y="6410325"/>
              <a:ext cx="1959447" cy="369332"/>
            </a:xfrm>
            <a:prstGeom prst="rect">
              <a:avLst/>
            </a:prstGeom>
            <a:noFill/>
          </p:spPr>
          <p:txBody>
            <a:bodyPr wrap="none" rtlCol="0">
              <a:spAutoFit/>
            </a:bodyPr>
            <a:lstStyle/>
            <a:p>
              <a:r>
                <a:rPr kumimoji="1" lang="en-US" altLang="ja-JP" dirty="0" smtClean="0"/>
                <a:t>adaptive-sharpen</a:t>
              </a:r>
              <a:endParaRPr kumimoji="1" lang="ja-JP" altLang="en-US" dirty="0"/>
            </a:p>
          </p:txBody>
        </p:sp>
      </p:grpSp>
    </p:spTree>
    <p:extLst>
      <p:ext uri="{BB962C8B-B14F-4D97-AF65-F5344CB8AC3E}">
        <p14:creationId xmlns:p14="http://schemas.microsoft.com/office/powerpoint/2010/main" val="10978804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3445352" y="66676"/>
            <a:ext cx="5044753" cy="5886450"/>
          </a:xfrm>
          <a:prstGeom prst="rect">
            <a:avLst/>
          </a:prstGeom>
        </p:spPr>
      </p:pic>
      <p:pic>
        <p:nvPicPr>
          <p:cNvPr id="6" name="図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3034" y="2158960"/>
            <a:ext cx="2043516" cy="1905578"/>
          </a:xfrm>
          <a:prstGeom prst="rect">
            <a:avLst/>
          </a:prstGeom>
        </p:spPr>
      </p:pic>
      <p:sp>
        <p:nvSpPr>
          <p:cNvPr id="7" name="テキスト ボックス 6"/>
          <p:cNvSpPr txBox="1"/>
          <p:nvPr/>
        </p:nvSpPr>
        <p:spPr>
          <a:xfrm>
            <a:off x="383560" y="4323081"/>
            <a:ext cx="2492990" cy="646331"/>
          </a:xfrm>
          <a:prstGeom prst="rect">
            <a:avLst/>
          </a:prstGeom>
          <a:noFill/>
        </p:spPr>
        <p:txBody>
          <a:bodyPr wrap="none" rtlCol="0">
            <a:spAutoFit/>
          </a:bodyPr>
          <a:lstStyle/>
          <a:p>
            <a:r>
              <a:rPr lang="ja-JP" altLang="en-US" sz="3600" dirty="0"/>
              <a:t>完全</a:t>
            </a:r>
            <a:r>
              <a:rPr lang="ja-JP" altLang="en-US" sz="3600" dirty="0" smtClean="0"/>
              <a:t>に一致</a:t>
            </a:r>
            <a:endParaRPr kumimoji="1" lang="ja-JP" altLang="en-US" sz="3600" dirty="0"/>
          </a:p>
        </p:txBody>
      </p:sp>
      <p:sp>
        <p:nvSpPr>
          <p:cNvPr id="8" name="正方形/長方形 7"/>
          <p:cNvSpPr/>
          <p:nvPr/>
        </p:nvSpPr>
        <p:spPr>
          <a:xfrm>
            <a:off x="261534" y="6211669"/>
            <a:ext cx="4572000" cy="646331"/>
          </a:xfrm>
          <a:prstGeom prst="rect">
            <a:avLst/>
          </a:prstGeom>
        </p:spPr>
        <p:txBody>
          <a:bodyPr>
            <a:spAutoFit/>
          </a:bodyPr>
          <a:lstStyle/>
          <a:p>
            <a:r>
              <a:rPr lang="en-US" altLang="ja-JP" dirty="0">
                <a:solidFill>
                  <a:srgbClr val="000000"/>
                </a:solidFill>
                <a:latin typeface="メイリオ" panose="020B0604030504040204" pitchFamily="50" charset="-128"/>
                <a:ea typeface="メイリオ" panose="020B0604030504040204" pitchFamily="50" charset="-128"/>
              </a:rPr>
              <a:t>https://twitter.com/Chief__Quimby/status/1282924494751797249?s=20</a:t>
            </a:r>
            <a:endParaRPr lang="ja-JP" altLang="en-US" dirty="0"/>
          </a:p>
        </p:txBody>
      </p:sp>
    </p:spTree>
    <p:extLst>
      <p:ext uri="{BB962C8B-B14F-4D97-AF65-F5344CB8AC3E}">
        <p14:creationId xmlns:p14="http://schemas.microsoft.com/office/powerpoint/2010/main" val="37499478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convert </a:t>
            </a:r>
            <a:r>
              <a:rPr lang="en-US" altLang="ja-JP" dirty="0" smtClean="0"/>
              <a:t>–wavelet-</a:t>
            </a:r>
            <a:r>
              <a:rPr lang="en-US" altLang="ja-JP" dirty="0" err="1" smtClean="0"/>
              <a:t>denoise</a:t>
            </a:r>
            <a:r>
              <a:rPr lang="en-US" altLang="ja-JP" dirty="0" smtClean="0"/>
              <a:t> </a:t>
            </a:r>
            <a:r>
              <a:rPr lang="en-US" altLang="ja-JP" dirty="0"/>
              <a:t>20% lena.png </a:t>
            </a:r>
            <a:r>
              <a:rPr lang="en-US" altLang="ja-JP" dirty="0" smtClean="0"/>
              <a:t>out.png</a:t>
            </a:r>
          </a:p>
          <a:p>
            <a:pPr lvl="1"/>
            <a:r>
              <a:rPr kumimoji="1" lang="ja-JP" altLang="en-US" dirty="0" smtClean="0"/>
              <a:t>ウェーブレットを使ったデノイズ</a:t>
            </a:r>
            <a:endParaRPr kumimoji="1" lang="en-US" altLang="ja-JP" dirty="0" smtClean="0"/>
          </a:p>
          <a:p>
            <a:pPr lvl="1"/>
            <a:r>
              <a:rPr lang="ja-JP" altLang="en-US" dirty="0" smtClean="0"/>
              <a:t>古いとないかも</a:t>
            </a:r>
            <a:endParaRPr kumimoji="1" lang="ja-JP" altLang="en-US" dirty="0"/>
          </a:p>
        </p:txBody>
      </p:sp>
      <p:sp>
        <p:nvSpPr>
          <p:cNvPr id="3" name="タイトル 2"/>
          <p:cNvSpPr>
            <a:spLocks noGrp="1"/>
          </p:cNvSpPr>
          <p:nvPr>
            <p:ph type="title"/>
          </p:nvPr>
        </p:nvSpPr>
        <p:spPr/>
        <p:txBody>
          <a:bodyPr/>
          <a:lstStyle/>
          <a:p>
            <a:r>
              <a:rPr kumimoji="1" lang="ja-JP" altLang="en-US" dirty="0" smtClean="0"/>
              <a:t>ウェーブレットデノイズ</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60</a:t>
            </a:fld>
            <a:endParaRPr lang="ja-JP" altLang="en-US" dirty="0"/>
          </a:p>
        </p:txBody>
      </p:sp>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19600" y="3453493"/>
            <a:ext cx="3200400" cy="3200400"/>
          </a:xfrm>
          <a:prstGeom prst="rect">
            <a:avLst/>
          </a:prstGeom>
        </p:spPr>
      </p:pic>
      <p:pic>
        <p:nvPicPr>
          <p:cNvPr id="6" name="図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1325" y="3453493"/>
            <a:ext cx="3200400" cy="3200400"/>
          </a:xfrm>
          <a:prstGeom prst="rect">
            <a:avLst/>
          </a:prstGeom>
        </p:spPr>
      </p:pic>
    </p:spTree>
    <p:extLst>
      <p:ext uri="{BB962C8B-B14F-4D97-AF65-F5344CB8AC3E}">
        <p14:creationId xmlns:p14="http://schemas.microsoft.com/office/powerpoint/2010/main" val="260811593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lang="en-US" altLang="ja-JP" dirty="0"/>
              <a:t>convert +noise Impulse lena.png out.png</a:t>
            </a:r>
          </a:p>
          <a:p>
            <a:pPr lvl="1"/>
            <a:r>
              <a:rPr lang="ja-JP" altLang="en-US" dirty="0"/>
              <a:t>これ</a:t>
            </a:r>
            <a:r>
              <a:rPr lang="ja-JP" altLang="en-US" dirty="0" smtClean="0"/>
              <a:t>でノイズを追加した画像</a:t>
            </a:r>
            <a:r>
              <a:rPr lang="ja-JP" altLang="en-US" dirty="0"/>
              <a:t>を作れる</a:t>
            </a:r>
            <a:r>
              <a:rPr lang="ja-JP" altLang="en-US" dirty="0" smtClean="0"/>
              <a:t>．メディアンフィルタの時に追加したノイズは</a:t>
            </a:r>
            <a:r>
              <a:rPr lang="en-US" altLang="ja-JP" dirty="0" err="1" smtClean="0"/>
              <a:t>Impluse</a:t>
            </a:r>
            <a:r>
              <a:rPr lang="ja-JP" altLang="en-US" dirty="0" err="1" smtClean="0"/>
              <a:t>．</a:t>
            </a:r>
            <a:endParaRPr lang="en-US" altLang="ja-JP" dirty="0" smtClean="0"/>
          </a:p>
          <a:p>
            <a:pPr lvl="1"/>
            <a:r>
              <a:rPr lang="ja-JP" altLang="en-US" dirty="0" smtClean="0"/>
              <a:t>画像のノイズはガウシアンであることが多い．</a:t>
            </a:r>
            <a:endParaRPr lang="en-US" altLang="ja-JP" dirty="0" smtClean="0"/>
          </a:p>
          <a:p>
            <a:pPr lvl="1"/>
            <a:r>
              <a:rPr lang="ja-JP" altLang="en-US" dirty="0" smtClean="0"/>
              <a:t>ノイズのタイプ：</a:t>
            </a:r>
            <a:r>
              <a:rPr lang="en-US" altLang="ja-JP" dirty="0" smtClean="0"/>
              <a:t>Gaussian</a:t>
            </a:r>
            <a:r>
              <a:rPr lang="ja-JP" altLang="en-US" dirty="0" err="1" smtClean="0"/>
              <a:t>，</a:t>
            </a:r>
            <a:r>
              <a:rPr lang="en-US" altLang="ja-JP" dirty="0" smtClean="0"/>
              <a:t>Impulse</a:t>
            </a:r>
            <a:r>
              <a:rPr lang="ja-JP" altLang="en-US" dirty="0" err="1" smtClean="0"/>
              <a:t>，</a:t>
            </a:r>
            <a:r>
              <a:rPr lang="en-US" altLang="ja-JP" dirty="0" smtClean="0"/>
              <a:t>Laplacian</a:t>
            </a:r>
            <a:r>
              <a:rPr lang="ja-JP" altLang="en-US" dirty="0" err="1"/>
              <a:t>，</a:t>
            </a:r>
            <a:r>
              <a:rPr lang="en-US" altLang="ja-JP" dirty="0" smtClean="0"/>
              <a:t>Multiplicative</a:t>
            </a:r>
            <a:r>
              <a:rPr lang="ja-JP" altLang="en-US" dirty="0" err="1" smtClean="0"/>
              <a:t>，</a:t>
            </a:r>
            <a:r>
              <a:rPr lang="en-US" altLang="ja-JP" dirty="0" smtClean="0"/>
              <a:t>Poisson</a:t>
            </a:r>
            <a:r>
              <a:rPr lang="ja-JP" altLang="en-US" dirty="0" err="1" smtClean="0"/>
              <a:t>，</a:t>
            </a:r>
            <a:r>
              <a:rPr lang="en-US" altLang="ja-JP" dirty="0" smtClean="0"/>
              <a:t>Random</a:t>
            </a:r>
            <a:r>
              <a:rPr lang="ja-JP" altLang="en-US" dirty="0" err="1" smtClean="0"/>
              <a:t>，</a:t>
            </a:r>
            <a:r>
              <a:rPr lang="en-US" altLang="ja-JP" dirty="0" smtClean="0"/>
              <a:t>Uniform</a:t>
            </a:r>
          </a:p>
          <a:p>
            <a:r>
              <a:rPr lang="en-US" altLang="ja-JP" dirty="0"/>
              <a:t>convert lena.png  -attenuate 4 +noise Gaussian </a:t>
            </a:r>
            <a:r>
              <a:rPr lang="en-US" altLang="ja-JP" dirty="0" smtClean="0"/>
              <a:t>out.png</a:t>
            </a:r>
          </a:p>
          <a:p>
            <a:pPr lvl="1"/>
            <a:r>
              <a:rPr lang="ja-JP" altLang="en-US" dirty="0" smtClean="0"/>
              <a:t>ノイズ量の強化．数字を大きくするとノイズが増える．</a:t>
            </a:r>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ノイズ付与</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61</a:t>
            </a:fld>
            <a:endParaRPr lang="ja-JP" altLang="en-US" dirty="0"/>
          </a:p>
        </p:txBody>
      </p:sp>
    </p:spTree>
    <p:extLst>
      <p:ext uri="{BB962C8B-B14F-4D97-AF65-F5344CB8AC3E}">
        <p14:creationId xmlns:p14="http://schemas.microsoft.com/office/powerpoint/2010/main" val="197888141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smtClean="0"/>
              <a:t>option</a:t>
            </a:r>
            <a:r>
              <a:rPr lang="ja-JP" altLang="en-US" dirty="0" smtClean="0"/>
              <a:t>を並べた順番に画像処理が適用</a:t>
            </a:r>
            <a:endParaRPr lang="en-US" altLang="ja-JP" dirty="0" smtClean="0"/>
          </a:p>
          <a:p>
            <a:pPr lvl="1"/>
            <a:r>
              <a:rPr lang="en-US" altLang="ja-JP" sz="2000" dirty="0" smtClean="0"/>
              <a:t>convert </a:t>
            </a:r>
            <a:r>
              <a:rPr lang="en-US" altLang="ja-JP" sz="2000" dirty="0"/>
              <a:t>-rotate 30 -threshold 30% -blur 3x6 </a:t>
            </a:r>
            <a:r>
              <a:rPr lang="en-US" altLang="ja-JP" sz="2000" dirty="0" err="1" smtClean="0"/>
              <a:t>src.ppm</a:t>
            </a:r>
            <a:r>
              <a:rPr lang="en-US" altLang="ja-JP" sz="2000" dirty="0" smtClean="0"/>
              <a:t> </a:t>
            </a:r>
            <a:r>
              <a:rPr lang="en-US" altLang="ja-JP" sz="2000" dirty="0" err="1" smtClean="0"/>
              <a:t>out.ppm</a:t>
            </a:r>
            <a:endParaRPr lang="en-US" altLang="ja-JP" sz="2000" dirty="0" smtClean="0"/>
          </a:p>
          <a:p>
            <a:r>
              <a:rPr lang="ja-JP" altLang="en-US" sz="2400" dirty="0" smtClean="0"/>
              <a:t>３０度回転して，閾値処理をしたあとガウスぼかし</a:t>
            </a:r>
            <a:endParaRPr lang="en-US" altLang="ja-JP" sz="2400" dirty="0" smtClean="0"/>
          </a:p>
          <a:p>
            <a:endParaRPr lang="en-US" altLang="ja-JP" sz="2000"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複数コマンドの連結</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62</a:t>
            </a:fld>
            <a:endParaRPr lang="ja-JP" altLang="en-US" dirty="0"/>
          </a:p>
        </p:txBody>
      </p:sp>
      <p:pic>
        <p:nvPicPr>
          <p:cNvPr id="5" name="図 4"/>
          <p:cNvPicPr>
            <a:picLocks noChangeAspect="1"/>
          </p:cNvPicPr>
          <p:nvPr/>
        </p:nvPicPr>
        <p:blipFill>
          <a:blip r:embed="rId2"/>
          <a:stretch>
            <a:fillRect/>
          </a:stretch>
        </p:blipFill>
        <p:spPr>
          <a:xfrm>
            <a:off x="5548678" y="4244690"/>
            <a:ext cx="1379659" cy="1482400"/>
          </a:xfrm>
          <a:prstGeom prst="rect">
            <a:avLst/>
          </a:prstGeom>
        </p:spPr>
      </p:pic>
      <p:pic>
        <p:nvPicPr>
          <p:cNvPr id="6" name="図 5"/>
          <p:cNvPicPr>
            <a:picLocks noChangeAspect="1"/>
          </p:cNvPicPr>
          <p:nvPr/>
        </p:nvPicPr>
        <p:blipFill>
          <a:blip r:embed="rId3"/>
          <a:stretch>
            <a:fillRect/>
          </a:stretch>
        </p:blipFill>
        <p:spPr>
          <a:xfrm>
            <a:off x="2563108" y="4462814"/>
            <a:ext cx="939342" cy="1159500"/>
          </a:xfrm>
          <a:prstGeom prst="rect">
            <a:avLst/>
          </a:prstGeom>
        </p:spPr>
      </p:pic>
    </p:spTree>
    <p:extLst>
      <p:ext uri="{BB962C8B-B14F-4D97-AF65-F5344CB8AC3E}">
        <p14:creationId xmlns:p14="http://schemas.microsoft.com/office/powerpoint/2010/main" val="373781688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smtClean="0"/>
              <a:t>ImageMagick</a:t>
            </a:r>
            <a:r>
              <a:rPr lang="ja-JP" altLang="en-US" dirty="0" smtClean="0"/>
              <a:t>のコマンドオプションマニュアル（英語）</a:t>
            </a:r>
            <a:endParaRPr lang="en-US" altLang="ja-JP" dirty="0" smtClean="0"/>
          </a:p>
          <a:p>
            <a:pPr lvl="1"/>
            <a:r>
              <a:rPr lang="ja-JP" altLang="en-US" dirty="0"/>
              <a:t>必要</a:t>
            </a:r>
            <a:r>
              <a:rPr lang="ja-JP" altLang="en-US" dirty="0" smtClean="0"/>
              <a:t>なことは全部書いてあります</a:t>
            </a:r>
            <a:endParaRPr lang="en-US" altLang="ja-JP" dirty="0" smtClean="0"/>
          </a:p>
          <a:p>
            <a:pPr marL="457200" lvl="1" indent="0">
              <a:buNone/>
            </a:pPr>
            <a:r>
              <a:rPr lang="en-US" altLang="ja-JP" dirty="0" smtClean="0">
                <a:hlinkClick r:id="rId2"/>
              </a:rPr>
              <a:t>http</a:t>
            </a:r>
            <a:r>
              <a:rPr lang="en-US" altLang="ja-JP" dirty="0">
                <a:hlinkClick r:id="rId2"/>
              </a:rPr>
              <a:t>://</a:t>
            </a:r>
            <a:r>
              <a:rPr lang="en-US" altLang="ja-JP" dirty="0" smtClean="0">
                <a:hlinkClick r:id="rId2"/>
              </a:rPr>
              <a:t>www.imagemagick.org/script/command-line-processing.php#option</a:t>
            </a:r>
            <a:endParaRPr lang="en-US" altLang="ja-JP" dirty="0" smtClean="0"/>
          </a:p>
          <a:p>
            <a:endParaRPr kumimoji="1" lang="ja-JP" altLang="en-US" dirty="0"/>
          </a:p>
        </p:txBody>
      </p:sp>
      <p:sp>
        <p:nvSpPr>
          <p:cNvPr id="3" name="タイトル 2"/>
          <p:cNvSpPr>
            <a:spLocks noGrp="1"/>
          </p:cNvSpPr>
          <p:nvPr>
            <p:ph type="title"/>
          </p:nvPr>
        </p:nvSpPr>
        <p:spPr/>
        <p:txBody>
          <a:bodyPr/>
          <a:lstStyle/>
          <a:p>
            <a:r>
              <a:rPr kumimoji="1" lang="ja-JP" altLang="en-US" dirty="0" smtClean="0"/>
              <a:t>コマンドラインオプション一覧</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63</a:t>
            </a:fld>
            <a:endParaRPr lang="ja-JP" altLang="en-US" dirty="0"/>
          </a:p>
        </p:txBody>
      </p:sp>
    </p:spTree>
    <p:extLst>
      <p:ext uri="{BB962C8B-B14F-4D97-AF65-F5344CB8AC3E}">
        <p14:creationId xmlns:p14="http://schemas.microsoft.com/office/powerpoint/2010/main" val="80466163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hlinkClick r:id="rId2"/>
              </a:rPr>
              <a:t>http://imagemagick.rulez.jp/</a:t>
            </a:r>
          </a:p>
          <a:p>
            <a:r>
              <a:rPr lang="en-US" altLang="ja-JP" dirty="0" smtClean="0">
                <a:hlinkClick r:id="rId2"/>
              </a:rPr>
              <a:t>https</a:t>
            </a:r>
            <a:r>
              <a:rPr lang="en-US" altLang="ja-JP" dirty="0">
                <a:hlinkClick r:id="rId2"/>
              </a:rPr>
              <a:t>://qiita.com/mtakizawa/items/94b4cb6d2da99482c6ac</a:t>
            </a:r>
          </a:p>
          <a:p>
            <a:r>
              <a:rPr lang="en-US" altLang="ja-JP" dirty="0" smtClean="0">
                <a:hlinkClick r:id="rId2"/>
              </a:rPr>
              <a:t>http</a:t>
            </a:r>
            <a:r>
              <a:rPr lang="en-US" altLang="ja-JP" dirty="0">
                <a:hlinkClick r:id="rId2"/>
              </a:rPr>
              <a:t>://</a:t>
            </a:r>
            <a:r>
              <a:rPr lang="en-US" altLang="ja-JP" dirty="0" smtClean="0">
                <a:hlinkClick r:id="rId2"/>
              </a:rPr>
              <a:t>shumilinux.blogspot.jp/2016/06/imagemagick-mogrify.html</a:t>
            </a:r>
            <a:endParaRPr lang="en-US" altLang="ja-JP" dirty="0" smtClean="0"/>
          </a:p>
          <a:p>
            <a:r>
              <a:rPr lang="en-US" altLang="ja-JP" dirty="0">
                <a:hlinkClick r:id="rId3"/>
              </a:rPr>
              <a:t>http://</a:t>
            </a:r>
            <a:r>
              <a:rPr lang="en-US" altLang="ja-JP" dirty="0" smtClean="0">
                <a:hlinkClick r:id="rId3"/>
              </a:rPr>
              <a:t>www.gi.ce.t.kyoto-u.ac.jp/user/susaki/image/magick_process.html</a:t>
            </a:r>
            <a:endParaRPr lang="en-US" altLang="ja-JP" dirty="0" smtClean="0"/>
          </a:p>
          <a:p>
            <a:endParaRPr kumimoji="1" lang="ja-JP" altLang="en-US" dirty="0"/>
          </a:p>
        </p:txBody>
      </p:sp>
      <p:sp>
        <p:nvSpPr>
          <p:cNvPr id="3" name="タイトル 2"/>
          <p:cNvSpPr>
            <a:spLocks noGrp="1"/>
          </p:cNvSpPr>
          <p:nvPr>
            <p:ph type="title"/>
          </p:nvPr>
        </p:nvSpPr>
        <p:spPr/>
        <p:txBody>
          <a:bodyPr/>
          <a:lstStyle/>
          <a:p>
            <a:r>
              <a:rPr lang="en-US" altLang="ja-JP" dirty="0" smtClean="0"/>
              <a:t>ImageMagick </a:t>
            </a:r>
            <a:r>
              <a:rPr kumimoji="1" lang="ja-JP" altLang="en-US" dirty="0" smtClean="0"/>
              <a:t>参考情報</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64</a:t>
            </a:fld>
            <a:endParaRPr lang="ja-JP" altLang="en-US" dirty="0"/>
          </a:p>
        </p:txBody>
      </p:sp>
    </p:spTree>
    <p:extLst>
      <p:ext uri="{BB962C8B-B14F-4D97-AF65-F5344CB8AC3E}">
        <p14:creationId xmlns:p14="http://schemas.microsoft.com/office/powerpoint/2010/main" val="369733652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298935" y="1709739"/>
            <a:ext cx="8751280" cy="2852737"/>
          </a:xfrm>
        </p:spPr>
        <p:txBody>
          <a:bodyPr>
            <a:normAutofit/>
          </a:bodyPr>
          <a:lstStyle/>
          <a:p>
            <a:r>
              <a:rPr lang="ja-JP" altLang="en-US" sz="4800" dirty="0" smtClean="0"/>
              <a:t>４．テンプレートマッチングの</a:t>
            </a:r>
            <a:r>
              <a:rPr lang="en-US" altLang="ja-JP" sz="4800" dirty="0" smtClean="0"/>
              <a:t>		</a:t>
            </a:r>
            <a:r>
              <a:rPr lang="ja-JP" altLang="en-US" sz="4800" dirty="0" smtClean="0"/>
              <a:t>   Ｃ言語プログラミング</a:t>
            </a:r>
            <a:endParaRPr kumimoji="1" lang="ja-JP" altLang="en-US" sz="4800"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65</a:t>
            </a:fld>
            <a:endParaRPr lang="ja-JP" altLang="en-US" dirty="0"/>
          </a:p>
        </p:txBody>
      </p:sp>
    </p:spTree>
    <p:extLst>
      <p:ext uri="{BB962C8B-B14F-4D97-AF65-F5344CB8AC3E}">
        <p14:creationId xmlns:p14="http://schemas.microsoft.com/office/powerpoint/2010/main" val="260309131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テンプレートマッチング</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66</a:t>
            </a:fld>
            <a:endParaRPr lang="ja-JP" altLang="en-US" dirty="0"/>
          </a:p>
        </p:txBody>
      </p:sp>
      <p:pic>
        <p:nvPicPr>
          <p:cNvPr id="6" name="図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04448" y="1860064"/>
            <a:ext cx="5861538" cy="3905250"/>
          </a:xfrm>
          <a:prstGeom prst="rect">
            <a:avLst/>
          </a:prstGeom>
        </p:spPr>
      </p:pic>
      <p:pic>
        <p:nvPicPr>
          <p:cNvPr id="5" name="図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0070" y="2909273"/>
            <a:ext cx="563961" cy="525893"/>
          </a:xfrm>
          <a:prstGeom prst="rect">
            <a:avLst/>
          </a:prstGeom>
        </p:spPr>
      </p:pic>
      <p:sp>
        <p:nvSpPr>
          <p:cNvPr id="7" name="テキスト ボックス 6"/>
          <p:cNvSpPr txBox="1"/>
          <p:nvPr/>
        </p:nvSpPr>
        <p:spPr>
          <a:xfrm>
            <a:off x="1001707" y="1224567"/>
            <a:ext cx="6955750" cy="461665"/>
          </a:xfrm>
          <a:prstGeom prst="rect">
            <a:avLst/>
          </a:prstGeom>
          <a:noFill/>
        </p:spPr>
        <p:txBody>
          <a:bodyPr wrap="none" rtlCol="0">
            <a:spAutoFit/>
          </a:bodyPr>
          <a:lstStyle/>
          <a:p>
            <a:r>
              <a:rPr kumimoji="1" lang="ja-JP" altLang="en-US" sz="2400" dirty="0" smtClean="0"/>
              <a:t>入力画像からテンプレートに似た場所を探す方法</a:t>
            </a:r>
            <a:endParaRPr kumimoji="1" lang="ja-JP" altLang="en-US" sz="2400" dirty="0"/>
          </a:p>
        </p:txBody>
      </p:sp>
      <p:sp>
        <p:nvSpPr>
          <p:cNvPr id="2" name="テキスト ボックス 1"/>
          <p:cNvSpPr txBox="1"/>
          <p:nvPr/>
        </p:nvSpPr>
        <p:spPr>
          <a:xfrm>
            <a:off x="216877" y="3593122"/>
            <a:ext cx="1569660" cy="369332"/>
          </a:xfrm>
          <a:prstGeom prst="rect">
            <a:avLst/>
          </a:prstGeom>
          <a:noFill/>
        </p:spPr>
        <p:txBody>
          <a:bodyPr wrap="none" rtlCol="0">
            <a:spAutoFit/>
          </a:bodyPr>
          <a:lstStyle/>
          <a:p>
            <a:r>
              <a:rPr kumimoji="1" lang="ja-JP" altLang="en-US" dirty="0" smtClean="0"/>
              <a:t>テンプレート</a:t>
            </a:r>
            <a:endParaRPr kumimoji="1" lang="ja-JP" altLang="en-US" dirty="0"/>
          </a:p>
        </p:txBody>
      </p:sp>
      <p:sp>
        <p:nvSpPr>
          <p:cNvPr id="8" name="テキスト ボックス 7"/>
          <p:cNvSpPr txBox="1"/>
          <p:nvPr/>
        </p:nvSpPr>
        <p:spPr>
          <a:xfrm>
            <a:off x="4781219" y="5849821"/>
            <a:ext cx="1107996" cy="369332"/>
          </a:xfrm>
          <a:prstGeom prst="rect">
            <a:avLst/>
          </a:prstGeom>
          <a:noFill/>
        </p:spPr>
        <p:txBody>
          <a:bodyPr wrap="none" rtlCol="0">
            <a:spAutoFit/>
          </a:bodyPr>
          <a:lstStyle/>
          <a:p>
            <a:r>
              <a:rPr kumimoji="1" lang="ja-JP" altLang="en-US" dirty="0" smtClean="0"/>
              <a:t>入力画像</a:t>
            </a:r>
            <a:endParaRPr kumimoji="1" lang="ja-JP" altLang="en-US" dirty="0"/>
          </a:p>
        </p:txBody>
      </p:sp>
    </p:spTree>
    <p:extLst>
      <p:ext uri="{BB962C8B-B14F-4D97-AF65-F5344CB8AC3E}">
        <p14:creationId xmlns:p14="http://schemas.microsoft.com/office/powerpoint/2010/main" val="410640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path" presetSubtype="0" accel="50000" decel="50000" fill="hold" nodeType="clickEffect">
                                  <p:stCondLst>
                                    <p:cond delay="0"/>
                                  </p:stCondLst>
                                  <p:childTnLst>
                                    <p:animMotion origin="layout" path="M -0.00052 -0.00069 L -0.58889 0.02685 L -0.00052 0.05324 L -0.58889 0.08102 L -0.00052 0.10857 L -0.58889 0.13449 L -0.00052 0.16227 L -0.58889 0.18866 L -0.00052 0.21644 L -0.58889 0.24398 L -0.00052 0.27037 L -0.58889 0.29815 L -0.00052 0.32408 L -0.58889 0.35162 L -0.00052 0.3794 L -0.58889 0.40579 L -0.00052 0.43357 " pathEditMode="relative" rAng="5400000" ptsTypes="AAAAAAAAAAAAAAAAA">
                                      <p:cBhvr>
                                        <p:cTn id="6" dur="5000" fill="hold"/>
                                        <p:tgtEl>
                                          <p:spTgt spid="5"/>
                                        </p:tgtEl>
                                        <p:attrNameLst>
                                          <p:attrName>ppt_x</p:attrName>
                                          <p:attrName>ppt_y</p:attrName>
                                        </p:attrNameLst>
                                      </p:cBhvr>
                                      <p:rCtr x="-29410" y="21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似ているとは？</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67</a:t>
            </a:fld>
            <a:endParaRPr lang="ja-JP" altLang="en-US" dirty="0"/>
          </a:p>
        </p:txBody>
      </p:sp>
      <p:pic>
        <p:nvPicPr>
          <p:cNvPr id="5" name="図 4"/>
          <p:cNvPicPr>
            <a:picLocks noChangeAspect="1"/>
          </p:cNvPicPr>
          <p:nvPr/>
        </p:nvPicPr>
        <p:blipFill>
          <a:blip r:embed="rId2"/>
          <a:stretch>
            <a:fillRect/>
          </a:stretch>
        </p:blipFill>
        <p:spPr>
          <a:xfrm>
            <a:off x="960358" y="1329054"/>
            <a:ext cx="4257675" cy="2181225"/>
          </a:xfrm>
          <a:prstGeom prst="rect">
            <a:avLst/>
          </a:prstGeom>
        </p:spPr>
      </p:pic>
      <p:sp>
        <p:nvSpPr>
          <p:cNvPr id="6" name="テキスト ボックス 5"/>
          <p:cNvSpPr txBox="1"/>
          <p:nvPr/>
        </p:nvSpPr>
        <p:spPr>
          <a:xfrm>
            <a:off x="6189783" y="6418329"/>
            <a:ext cx="2698175" cy="307777"/>
          </a:xfrm>
          <a:prstGeom prst="rect">
            <a:avLst/>
          </a:prstGeom>
          <a:noFill/>
        </p:spPr>
        <p:txBody>
          <a:bodyPr wrap="none" rtlCol="0">
            <a:spAutoFit/>
          </a:bodyPr>
          <a:lstStyle/>
          <a:p>
            <a:r>
              <a:rPr kumimoji="1" lang="en-US" altLang="ja-JP" sz="1400" dirty="0" smtClean="0"/>
              <a:t>※</a:t>
            </a:r>
            <a:r>
              <a:rPr kumimoji="1" lang="ja-JP" altLang="en-US" sz="1400" dirty="0" smtClean="0"/>
              <a:t>画像は中京大橋本研究室より</a:t>
            </a:r>
            <a:endParaRPr kumimoji="1" lang="ja-JP" altLang="en-US" sz="1400" dirty="0"/>
          </a:p>
        </p:txBody>
      </p:sp>
      <p:cxnSp>
        <p:nvCxnSpPr>
          <p:cNvPr id="10" name="直線矢印コネクタ 9"/>
          <p:cNvCxnSpPr/>
          <p:nvPr/>
        </p:nvCxnSpPr>
        <p:spPr>
          <a:xfrm>
            <a:off x="1248673" y="1614659"/>
            <a:ext cx="5365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1110438" y="1247346"/>
            <a:ext cx="813043" cy="369332"/>
          </a:xfrm>
          <a:prstGeom prst="rect">
            <a:avLst/>
          </a:prstGeom>
          <a:noFill/>
        </p:spPr>
        <p:txBody>
          <a:bodyPr wrap="none" rtlCol="0">
            <a:spAutoFit/>
          </a:bodyPr>
          <a:lstStyle/>
          <a:p>
            <a:r>
              <a:rPr lang="ja-JP" altLang="en-US" dirty="0" smtClean="0"/>
              <a:t>幅：</a:t>
            </a:r>
            <a:r>
              <a:rPr kumimoji="1" lang="en-US" altLang="ja-JP" dirty="0" smtClean="0"/>
              <a:t>w</a:t>
            </a:r>
            <a:endParaRPr kumimoji="1" lang="ja-JP" altLang="en-US" dirty="0"/>
          </a:p>
        </p:txBody>
      </p:sp>
      <p:sp>
        <p:nvSpPr>
          <p:cNvPr id="14" name="テキスト ボックス 13"/>
          <p:cNvSpPr txBox="1"/>
          <p:nvPr/>
        </p:nvSpPr>
        <p:spPr>
          <a:xfrm>
            <a:off x="140677" y="1835549"/>
            <a:ext cx="1107996" cy="369332"/>
          </a:xfrm>
          <a:prstGeom prst="rect">
            <a:avLst/>
          </a:prstGeom>
          <a:noFill/>
        </p:spPr>
        <p:txBody>
          <a:bodyPr wrap="none" rtlCol="0">
            <a:spAutoFit/>
          </a:bodyPr>
          <a:lstStyle/>
          <a:p>
            <a:r>
              <a:rPr lang="ja-JP" altLang="en-US" dirty="0"/>
              <a:t>高</a:t>
            </a:r>
            <a:r>
              <a:rPr lang="ja-JP" altLang="en-US" dirty="0" smtClean="0"/>
              <a:t>さ：</a:t>
            </a:r>
            <a:r>
              <a:rPr lang="ja-JP" altLang="en-US" dirty="0"/>
              <a:t>ｈ</a:t>
            </a:r>
            <a:endParaRPr kumimoji="1" lang="ja-JP" altLang="en-US" dirty="0"/>
          </a:p>
        </p:txBody>
      </p:sp>
      <p:sp>
        <p:nvSpPr>
          <p:cNvPr id="12" name="テキスト ボックス 11"/>
          <p:cNvSpPr txBox="1"/>
          <p:nvPr/>
        </p:nvSpPr>
        <p:spPr>
          <a:xfrm>
            <a:off x="2958812" y="4896046"/>
            <a:ext cx="1107996" cy="461665"/>
          </a:xfrm>
          <a:prstGeom prst="rect">
            <a:avLst/>
          </a:prstGeom>
          <a:noFill/>
        </p:spPr>
        <p:txBody>
          <a:bodyPr wrap="none" rtlCol="0">
            <a:spAutoFit/>
          </a:bodyPr>
          <a:lstStyle/>
          <a:p>
            <a:r>
              <a:rPr kumimoji="1" lang="ja-JP" altLang="en-US" sz="2400" b="1" dirty="0" smtClean="0"/>
              <a:t>類似度</a:t>
            </a:r>
            <a:endParaRPr kumimoji="1" lang="ja-JP" altLang="en-US" sz="2400" b="1" dirty="0"/>
          </a:p>
        </p:txBody>
      </p:sp>
      <p:sp>
        <p:nvSpPr>
          <p:cNvPr id="13" name="テキスト ボックス 12"/>
          <p:cNvSpPr txBox="1"/>
          <p:nvPr/>
        </p:nvSpPr>
        <p:spPr>
          <a:xfrm>
            <a:off x="216225" y="3469613"/>
            <a:ext cx="8863298" cy="646331"/>
          </a:xfrm>
          <a:prstGeom prst="rect">
            <a:avLst/>
          </a:prstGeom>
          <a:noFill/>
        </p:spPr>
        <p:txBody>
          <a:bodyPr wrap="square" rtlCol="0">
            <a:spAutoFit/>
          </a:bodyPr>
          <a:lstStyle/>
          <a:p>
            <a:r>
              <a:rPr lang="ja-JP" altLang="en-US" dirty="0"/>
              <a:t>探したい画像であるテンプレート</a:t>
            </a:r>
            <a:r>
              <a:rPr lang="ja-JP" altLang="en-US" dirty="0" smtClean="0"/>
              <a:t>と入力画像が完全</a:t>
            </a:r>
            <a:r>
              <a:rPr kumimoji="1" lang="ja-JP" altLang="en-US" dirty="0" smtClean="0"/>
              <a:t>に一致すれば</a:t>
            </a:r>
            <a:r>
              <a:rPr lang="ja-JP" altLang="en-US" dirty="0" smtClean="0"/>
              <a:t>，差分</a:t>
            </a:r>
            <a:r>
              <a:rPr kumimoji="1" lang="ja-JP" altLang="en-US" dirty="0" smtClean="0"/>
              <a:t>が０になる．ただし，いつも画像がきれいにとれるとは限らず，完全に一致することはまれ．</a:t>
            </a:r>
            <a:endParaRPr kumimoji="1" lang="en-US" altLang="ja-JP" dirty="0" smtClean="0"/>
          </a:p>
        </p:txBody>
      </p:sp>
      <p:pic>
        <p:nvPicPr>
          <p:cNvPr id="2054" name="Picture 6" descr="\begin{align*}&#10;  \sum_{j=0}^{h-1}\sum_{i=0}^{w-1} (f(i,j)-g(x+i,y+j))^2&#10;\end{align*}"/>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662362" y="5357711"/>
            <a:ext cx="4573059" cy="977742"/>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a:blip r:embed="rId4"/>
          <a:stretch>
            <a:fillRect/>
          </a:stretch>
        </p:blipFill>
        <p:spPr>
          <a:xfrm>
            <a:off x="288234" y="4201440"/>
            <a:ext cx="2457450" cy="2124075"/>
          </a:xfrm>
          <a:prstGeom prst="rect">
            <a:avLst/>
          </a:prstGeom>
        </p:spPr>
      </p:pic>
      <p:sp>
        <p:nvSpPr>
          <p:cNvPr id="8" name="正方形/長方形 7"/>
          <p:cNvSpPr/>
          <p:nvPr/>
        </p:nvSpPr>
        <p:spPr>
          <a:xfrm>
            <a:off x="2867353" y="4246270"/>
            <a:ext cx="6132647" cy="646331"/>
          </a:xfrm>
          <a:prstGeom prst="rect">
            <a:avLst/>
          </a:prstGeom>
        </p:spPr>
        <p:txBody>
          <a:bodyPr wrap="square">
            <a:spAutoFit/>
          </a:bodyPr>
          <a:lstStyle/>
          <a:p>
            <a:r>
              <a:rPr lang="ja-JP" altLang="en-US" dirty="0" smtClean="0"/>
              <a:t>代わりに差</a:t>
            </a:r>
            <a:r>
              <a:rPr lang="ja-JP" altLang="en-US" dirty="0"/>
              <a:t>の二乗和で</a:t>
            </a:r>
            <a:r>
              <a:rPr lang="ja-JP" altLang="en-US" dirty="0" smtClean="0"/>
              <a:t>測る．</a:t>
            </a:r>
            <a:endParaRPr lang="en-US" altLang="ja-JP" dirty="0" smtClean="0"/>
          </a:p>
          <a:p>
            <a:r>
              <a:rPr lang="ja-JP" altLang="en-US" dirty="0" smtClean="0"/>
              <a:t>これを類似度の「</a:t>
            </a:r>
            <a:r>
              <a:rPr lang="en-US" altLang="ja-JP" dirty="0"/>
              <a:t>SSD</a:t>
            </a:r>
            <a:r>
              <a:rPr lang="ja-JP" altLang="en-US" dirty="0"/>
              <a:t>：</a:t>
            </a:r>
            <a:r>
              <a:rPr lang="en-US" altLang="ja-JP" dirty="0"/>
              <a:t>Sum of Square Difference</a:t>
            </a:r>
            <a:r>
              <a:rPr lang="ja-JP" altLang="en-US" dirty="0" smtClean="0"/>
              <a:t>」と</a:t>
            </a:r>
            <a:r>
              <a:rPr lang="ja-JP" altLang="en-US" dirty="0"/>
              <a:t>呼ぶ．</a:t>
            </a:r>
          </a:p>
        </p:txBody>
      </p:sp>
      <p:sp>
        <p:nvSpPr>
          <p:cNvPr id="9" name="テキスト ボックス 8"/>
          <p:cNvSpPr txBox="1"/>
          <p:nvPr/>
        </p:nvSpPr>
        <p:spPr>
          <a:xfrm>
            <a:off x="328267" y="6375791"/>
            <a:ext cx="2262158" cy="369332"/>
          </a:xfrm>
          <a:prstGeom prst="rect">
            <a:avLst/>
          </a:prstGeom>
          <a:noFill/>
        </p:spPr>
        <p:txBody>
          <a:bodyPr wrap="none" rtlCol="0">
            <a:spAutoFit/>
          </a:bodyPr>
          <a:lstStyle/>
          <a:p>
            <a:r>
              <a:rPr kumimoji="1" lang="ja-JP" altLang="en-US" dirty="0" smtClean="0"/>
              <a:t>実際の撮影画像の例</a:t>
            </a:r>
            <a:endParaRPr kumimoji="1" lang="ja-JP" altLang="en-US" dirty="0"/>
          </a:p>
        </p:txBody>
      </p:sp>
      <p:cxnSp>
        <p:nvCxnSpPr>
          <p:cNvPr id="15" name="直線矢印コネクタ 14"/>
          <p:cNvCxnSpPr/>
          <p:nvPr/>
        </p:nvCxnSpPr>
        <p:spPr>
          <a:xfrm flipH="1">
            <a:off x="3768969" y="1835549"/>
            <a:ext cx="1647093" cy="369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5416062" y="1658197"/>
            <a:ext cx="3534507" cy="923330"/>
          </a:xfrm>
          <a:prstGeom prst="rect">
            <a:avLst/>
          </a:prstGeom>
          <a:noFill/>
        </p:spPr>
        <p:txBody>
          <a:bodyPr wrap="square" rtlCol="0">
            <a:spAutoFit/>
          </a:bodyPr>
          <a:lstStyle/>
          <a:p>
            <a:r>
              <a:rPr lang="ja-JP" altLang="en-US" dirty="0" smtClean="0"/>
              <a:t>ここの差分は０になるはず！</a:t>
            </a:r>
            <a:endParaRPr lang="en-US" altLang="ja-JP" dirty="0" smtClean="0"/>
          </a:p>
          <a:p>
            <a:r>
              <a:rPr kumimoji="1" lang="ja-JP" altLang="en-US" dirty="0" smtClean="0"/>
              <a:t>ここの座標が分かれば見つけたことになる．</a:t>
            </a:r>
            <a:endParaRPr kumimoji="1" lang="ja-JP" altLang="en-US" dirty="0"/>
          </a:p>
        </p:txBody>
      </p:sp>
    </p:spTree>
    <p:extLst>
      <p:ext uri="{BB962C8B-B14F-4D97-AF65-F5344CB8AC3E}">
        <p14:creationId xmlns:p14="http://schemas.microsoft.com/office/powerpoint/2010/main" val="131206815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20000"/>
          </a:bodyPr>
          <a:lstStyle/>
          <a:p>
            <a:r>
              <a:rPr lang="ja-JP" altLang="en-US" dirty="0" smtClean="0"/>
              <a:t>類似度には色々あり，ノイズに強い，コントラスト変換に強いなど特色がある</a:t>
            </a:r>
            <a:endParaRPr lang="en-US" altLang="ja-JP" dirty="0" smtClean="0"/>
          </a:p>
          <a:p>
            <a:pPr lvl="1"/>
            <a:r>
              <a:rPr lang="en-US" altLang="ja-JP" dirty="0" smtClean="0"/>
              <a:t>SAD</a:t>
            </a:r>
            <a:r>
              <a:rPr lang="ja-JP" altLang="en-US" dirty="0"/>
              <a:t>（</a:t>
            </a:r>
            <a:r>
              <a:rPr lang="en-US" altLang="ja-JP" dirty="0"/>
              <a:t>Sum of Absolute Difference</a:t>
            </a:r>
            <a:r>
              <a:rPr lang="ja-JP" altLang="en-US" dirty="0"/>
              <a:t>）</a:t>
            </a:r>
            <a:endParaRPr lang="en-US" altLang="ja-JP" dirty="0" smtClean="0"/>
          </a:p>
          <a:p>
            <a:pPr lvl="2"/>
            <a:r>
              <a:rPr lang="ja-JP" altLang="en-US" dirty="0" smtClean="0"/>
              <a:t>二乗和ではなく絶対値をとる</a:t>
            </a:r>
            <a:endParaRPr kumimoji="1" lang="en-US" altLang="ja-JP" dirty="0" smtClean="0"/>
          </a:p>
          <a:p>
            <a:pPr lvl="1"/>
            <a:r>
              <a:rPr lang="ja-JP" altLang="en-US" dirty="0" smtClean="0"/>
              <a:t>正規化相互相関（</a:t>
            </a:r>
            <a:r>
              <a:rPr lang="en-US" altLang="ja-JP" dirty="0" smtClean="0"/>
              <a:t>NCC</a:t>
            </a:r>
            <a:r>
              <a:rPr lang="ja-JP" altLang="en-US" dirty="0" smtClean="0"/>
              <a:t>）</a:t>
            </a:r>
            <a:endParaRPr lang="en-US" altLang="ja-JP" dirty="0" smtClean="0"/>
          </a:p>
          <a:p>
            <a:pPr lvl="2"/>
            <a:r>
              <a:rPr lang="ja-JP" altLang="en-US" dirty="0" smtClean="0"/>
              <a:t>相関係数で計る</a:t>
            </a:r>
            <a:endParaRPr lang="en-US" altLang="ja-JP" dirty="0" smtClean="0"/>
          </a:p>
          <a:p>
            <a:pPr lvl="1"/>
            <a:r>
              <a:rPr lang="ja-JP" altLang="en-US" dirty="0" smtClean="0"/>
              <a:t>０平均正規化相互相関（</a:t>
            </a:r>
            <a:r>
              <a:rPr lang="en-US" altLang="ja-JP" dirty="0" smtClean="0"/>
              <a:t>ZNCC</a:t>
            </a:r>
            <a:r>
              <a:rPr lang="ja-JP" altLang="en-US" dirty="0" smtClean="0"/>
              <a:t>）</a:t>
            </a:r>
            <a:endParaRPr lang="en-US" altLang="ja-JP" dirty="0" smtClean="0"/>
          </a:p>
          <a:p>
            <a:pPr lvl="1"/>
            <a:r>
              <a:rPr kumimoji="1" lang="ja-JP" altLang="en-US" dirty="0" smtClean="0"/>
              <a:t>似ている画素の個数で測る</a:t>
            </a:r>
            <a:endParaRPr kumimoji="1" lang="en-US" altLang="ja-JP" dirty="0" smtClean="0"/>
          </a:p>
          <a:p>
            <a:pPr lvl="1"/>
            <a:r>
              <a:rPr kumimoji="1" lang="ja-JP" altLang="en-US" dirty="0" smtClean="0"/>
              <a:t>微分画像の</a:t>
            </a:r>
            <a:r>
              <a:rPr kumimoji="1" lang="en-US" altLang="ja-JP" dirty="0" smtClean="0"/>
              <a:t>SAD</a:t>
            </a:r>
            <a:r>
              <a:rPr kumimoji="1" lang="ja-JP" altLang="en-US" dirty="0" err="1" smtClean="0"/>
              <a:t>，</a:t>
            </a:r>
            <a:r>
              <a:rPr kumimoji="1" lang="en-US" altLang="ja-JP" dirty="0" smtClean="0"/>
              <a:t>SSD</a:t>
            </a:r>
          </a:p>
          <a:p>
            <a:pPr lvl="1"/>
            <a:r>
              <a:rPr lang="ja-JP" altLang="en-US" dirty="0" smtClean="0"/>
              <a:t>相互情報量</a:t>
            </a:r>
            <a:endParaRPr lang="en-US" altLang="ja-JP" dirty="0" smtClean="0"/>
          </a:p>
          <a:p>
            <a:pPr marL="0" indent="0">
              <a:buNone/>
            </a:pPr>
            <a:endParaRPr lang="en-US" altLang="ja-JP" sz="2400" dirty="0" smtClean="0"/>
          </a:p>
          <a:p>
            <a:pPr marL="0" indent="0">
              <a:buNone/>
            </a:pPr>
            <a:r>
              <a:rPr lang="en-US" altLang="ja-JP" sz="2400" dirty="0" smtClean="0"/>
              <a:t>※</a:t>
            </a:r>
            <a:r>
              <a:rPr lang="ja-JP" altLang="en-US" sz="2400" dirty="0" smtClean="0"/>
              <a:t>詳しくは最後のページの橋本先生の資料を参照のこと</a:t>
            </a:r>
            <a:endParaRPr lang="en-US" altLang="ja-JP" sz="2400" dirty="0" smtClean="0"/>
          </a:p>
          <a:p>
            <a:endParaRPr kumimoji="1" lang="en-US" altLang="ja-JP" dirty="0" smtClean="0"/>
          </a:p>
          <a:p>
            <a:endParaRPr kumimoji="1" lang="ja-JP" altLang="en-US" dirty="0"/>
          </a:p>
        </p:txBody>
      </p:sp>
      <p:sp>
        <p:nvSpPr>
          <p:cNvPr id="3" name="タイトル 2"/>
          <p:cNvSpPr>
            <a:spLocks noGrp="1"/>
          </p:cNvSpPr>
          <p:nvPr>
            <p:ph type="title"/>
          </p:nvPr>
        </p:nvSpPr>
        <p:spPr/>
        <p:txBody>
          <a:bodyPr/>
          <a:lstStyle/>
          <a:p>
            <a:r>
              <a:rPr kumimoji="1" lang="ja-JP" altLang="en-US" dirty="0" smtClean="0"/>
              <a:t>色々な類似度</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68</a:t>
            </a:fld>
            <a:endParaRPr lang="ja-JP" altLang="en-US" dirty="0"/>
          </a:p>
        </p:txBody>
      </p:sp>
    </p:spTree>
    <p:extLst>
      <p:ext uri="{BB962C8B-B14F-4D97-AF65-F5344CB8AC3E}">
        <p14:creationId xmlns:p14="http://schemas.microsoft.com/office/powerpoint/2010/main" val="250669087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make</a:t>
            </a:r>
            <a:r>
              <a:rPr lang="ja-JP" altLang="en-US" dirty="0"/>
              <a:t>をコマンド打つ</a:t>
            </a:r>
            <a:r>
              <a:rPr lang="ja-JP" altLang="en-US" dirty="0" smtClean="0"/>
              <a:t>と，</a:t>
            </a:r>
            <a:r>
              <a:rPr lang="en-US" altLang="ja-JP" dirty="0" smtClean="0"/>
              <a:t>C</a:t>
            </a:r>
            <a:r>
              <a:rPr lang="ja-JP" altLang="en-US" dirty="0" smtClean="0"/>
              <a:t>言語のプログラムから，</a:t>
            </a:r>
            <a:r>
              <a:rPr lang="en-US" altLang="ja-JP" dirty="0" smtClean="0"/>
              <a:t>matching</a:t>
            </a:r>
            <a:r>
              <a:rPr lang="ja-JP" altLang="en-US" dirty="0"/>
              <a:t>と</a:t>
            </a:r>
            <a:r>
              <a:rPr lang="ja-JP" altLang="en-US" dirty="0" smtClean="0"/>
              <a:t>いう実行ファイル</a:t>
            </a:r>
            <a:r>
              <a:rPr lang="ja-JP" altLang="en-US" dirty="0"/>
              <a:t>が生成</a:t>
            </a:r>
            <a:r>
              <a:rPr lang="ja-JP" altLang="en-US" dirty="0" smtClean="0"/>
              <a:t>され，これを使えばテンプレートマッチングが可能</a:t>
            </a:r>
            <a:endParaRPr lang="en-US" altLang="ja-JP" dirty="0"/>
          </a:p>
          <a:p>
            <a:r>
              <a:rPr lang="ja-JP" altLang="en-US" dirty="0" smtClean="0"/>
              <a:t>詳しい説明はあと</a:t>
            </a:r>
            <a:endParaRPr lang="en-US" altLang="ja-JP" dirty="0" smtClean="0"/>
          </a:p>
          <a:p>
            <a:endParaRPr kumimoji="1" lang="ja-JP" altLang="en-US" dirty="0"/>
          </a:p>
        </p:txBody>
      </p:sp>
      <p:sp>
        <p:nvSpPr>
          <p:cNvPr id="3" name="タイトル 2"/>
          <p:cNvSpPr>
            <a:spLocks noGrp="1"/>
          </p:cNvSpPr>
          <p:nvPr>
            <p:ph type="title"/>
          </p:nvPr>
        </p:nvSpPr>
        <p:spPr/>
        <p:txBody>
          <a:bodyPr>
            <a:normAutofit/>
          </a:bodyPr>
          <a:lstStyle/>
          <a:p>
            <a:r>
              <a:rPr kumimoji="1" lang="ja-JP" altLang="en-US" sz="3600" dirty="0" smtClean="0"/>
              <a:t>テンプレートマッチングをする方法</a:t>
            </a:r>
            <a:endParaRPr kumimoji="1" lang="ja-JP" altLang="en-US" sz="3600"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69</a:t>
            </a:fld>
            <a:endParaRPr lang="ja-JP" altLang="en-US" dirty="0"/>
          </a:p>
        </p:txBody>
      </p:sp>
    </p:spTree>
    <p:extLst>
      <p:ext uri="{BB962C8B-B14F-4D97-AF65-F5344CB8AC3E}">
        <p14:creationId xmlns:p14="http://schemas.microsoft.com/office/powerpoint/2010/main" val="689754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ja-JP" altLang="en-US" dirty="0" smtClean="0"/>
              <a:t>内容</a:t>
            </a:r>
            <a:endParaRPr lang="en-US" altLang="ja-JP" dirty="0" smtClean="0"/>
          </a:p>
          <a:p>
            <a:pPr lvl="1"/>
            <a:r>
              <a:rPr lang="en-US" altLang="ja-JP" dirty="0" smtClean="0"/>
              <a:t>C</a:t>
            </a:r>
            <a:r>
              <a:rPr lang="ja-JP" altLang="en-US" dirty="0"/>
              <a:t>言語のプログラムと画像処理加工ソフトを</a:t>
            </a:r>
            <a:r>
              <a:rPr lang="ja-JP" altLang="en-US" dirty="0" smtClean="0"/>
              <a:t>シェルスクリプトで組み合わせて，いらす</a:t>
            </a:r>
            <a:r>
              <a:rPr lang="ja-JP" altLang="en-US" dirty="0"/>
              <a:t>と</a:t>
            </a:r>
            <a:r>
              <a:rPr lang="ja-JP" altLang="en-US" dirty="0" smtClean="0"/>
              <a:t>やの画像を</a:t>
            </a:r>
            <a:r>
              <a:rPr lang="ja-JP" altLang="en-US" dirty="0"/>
              <a:t>見つける</a:t>
            </a:r>
          </a:p>
          <a:p>
            <a:r>
              <a:rPr lang="ja-JP" altLang="en-US" dirty="0" smtClean="0"/>
              <a:t>コンテスト</a:t>
            </a:r>
            <a:endParaRPr lang="en-US" altLang="ja-JP" dirty="0" smtClean="0"/>
          </a:p>
          <a:p>
            <a:pPr lvl="1"/>
            <a:r>
              <a:rPr lang="ja-JP" altLang="en-US" dirty="0" smtClean="0"/>
              <a:t>評価項目</a:t>
            </a:r>
            <a:endParaRPr lang="en-US" altLang="ja-JP" dirty="0" smtClean="0"/>
          </a:p>
          <a:p>
            <a:pPr lvl="2"/>
            <a:r>
              <a:rPr lang="ja-JP" altLang="en-US" dirty="0" smtClean="0"/>
              <a:t>どれだけ見つけられたかの検出率</a:t>
            </a:r>
            <a:endParaRPr lang="en-US" altLang="ja-JP" dirty="0" smtClean="0"/>
          </a:p>
          <a:p>
            <a:pPr lvl="2"/>
            <a:r>
              <a:rPr lang="ja-JP" altLang="en-US" dirty="0" smtClean="0"/>
              <a:t>どれだけ速くみつけられたかの実行速度</a:t>
            </a:r>
            <a:endParaRPr lang="en-US" altLang="ja-JP" dirty="0" smtClean="0"/>
          </a:p>
          <a:p>
            <a:pPr lvl="1"/>
            <a:r>
              <a:rPr lang="en-US" altLang="ja-JP" dirty="0" smtClean="0"/>
              <a:t>4</a:t>
            </a:r>
            <a:r>
              <a:rPr lang="ja-JP" altLang="en-US" dirty="0" smtClean="0"/>
              <a:t>週目にコンテストを開催</a:t>
            </a:r>
            <a:endParaRPr lang="en-US" altLang="ja-JP" dirty="0" smtClean="0"/>
          </a:p>
          <a:p>
            <a:pPr lvl="2"/>
            <a:endParaRPr lang="en-US" altLang="ja-JP" dirty="0" smtClean="0"/>
          </a:p>
        </p:txBody>
      </p:sp>
      <p:sp>
        <p:nvSpPr>
          <p:cNvPr id="3" name="タイトル 2"/>
          <p:cNvSpPr>
            <a:spLocks noGrp="1"/>
          </p:cNvSpPr>
          <p:nvPr>
            <p:ph type="title"/>
          </p:nvPr>
        </p:nvSpPr>
        <p:spPr/>
        <p:txBody>
          <a:bodyPr/>
          <a:lstStyle/>
          <a:p>
            <a:r>
              <a:rPr lang="ja-JP" altLang="en-US" dirty="0"/>
              <a:t>“いらすと</a:t>
            </a:r>
            <a:r>
              <a:rPr lang="ja-JP" altLang="en-US" dirty="0" err="1"/>
              <a:t>や</a:t>
            </a:r>
            <a:r>
              <a:rPr lang="ja-JP" altLang="en-US" dirty="0"/>
              <a:t>“を探せ</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a:t>
            </a:fld>
            <a:endParaRPr lang="ja-JP" altLang="en-US" dirty="0"/>
          </a:p>
        </p:txBody>
      </p:sp>
    </p:spTree>
    <p:extLst>
      <p:ext uri="{BB962C8B-B14F-4D97-AF65-F5344CB8AC3E}">
        <p14:creationId xmlns:p14="http://schemas.microsoft.com/office/powerpoint/2010/main" val="93836077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lang="ja-JP" altLang="en-US" dirty="0" smtClean="0"/>
              <a:t>カラーとグレイの</a:t>
            </a:r>
            <a:r>
              <a:rPr kumimoji="1" lang="en-US" altLang="ja-JP" dirty="0" smtClean="0"/>
              <a:t>SSD</a:t>
            </a:r>
          </a:p>
          <a:p>
            <a:r>
              <a:rPr lang="ja-JP" altLang="en-US" dirty="0" smtClean="0"/>
              <a:t>画像全部を探索して，もっとも類似度が小さくなった点を全画像を走査して見つける</a:t>
            </a:r>
            <a:endParaRPr lang="en-US" altLang="ja-JP" dirty="0" smtClean="0"/>
          </a:p>
          <a:p>
            <a:pPr lvl="1"/>
            <a:r>
              <a:rPr lang="en-US" altLang="ja-JP" dirty="0"/>
              <a:t>void </a:t>
            </a:r>
            <a:r>
              <a:rPr lang="en-US" altLang="ja-JP" dirty="0" err="1"/>
              <a:t>templateMatchingColor</a:t>
            </a:r>
            <a:r>
              <a:rPr lang="en-US" altLang="ja-JP" dirty="0"/>
              <a:t>(Image* </a:t>
            </a:r>
            <a:r>
              <a:rPr lang="en-US" altLang="ja-JP" dirty="0" err="1"/>
              <a:t>src</a:t>
            </a:r>
            <a:r>
              <a:rPr lang="en-US" altLang="ja-JP" dirty="0"/>
              <a:t>, Image* template, Point* position, double* distance</a:t>
            </a:r>
            <a:r>
              <a:rPr lang="en-US" altLang="ja-JP" dirty="0" smtClean="0"/>
              <a:t>)</a:t>
            </a:r>
          </a:p>
          <a:p>
            <a:pPr lvl="1"/>
            <a:r>
              <a:rPr lang="en-US" altLang="ja-JP" dirty="0"/>
              <a:t>void </a:t>
            </a:r>
            <a:r>
              <a:rPr lang="en-US" altLang="ja-JP" dirty="0" err="1"/>
              <a:t>templateMatchingGray</a:t>
            </a:r>
            <a:r>
              <a:rPr lang="en-US" altLang="ja-JP" dirty="0"/>
              <a:t>(Image* </a:t>
            </a:r>
            <a:r>
              <a:rPr lang="en-US" altLang="ja-JP" dirty="0" err="1"/>
              <a:t>src</a:t>
            </a:r>
            <a:r>
              <a:rPr lang="en-US" altLang="ja-JP" dirty="0"/>
              <a:t>, Image* template, Point* position, double* distance</a:t>
            </a:r>
            <a:r>
              <a:rPr lang="en-US" altLang="ja-JP" dirty="0" smtClean="0"/>
              <a:t>)</a:t>
            </a:r>
          </a:p>
          <a:p>
            <a:pPr lvl="1"/>
            <a:endParaRPr kumimoji="1" lang="en-US" altLang="ja-JP" dirty="0"/>
          </a:p>
          <a:p>
            <a:r>
              <a:rPr lang="en-US" altLang="ja-JP" dirty="0" smtClean="0"/>
              <a:t>position</a:t>
            </a:r>
            <a:r>
              <a:rPr lang="ja-JP" altLang="en-US" dirty="0" smtClean="0"/>
              <a:t>が発見した位置</a:t>
            </a:r>
            <a:endParaRPr lang="en-US" altLang="ja-JP" dirty="0" smtClean="0"/>
          </a:p>
          <a:p>
            <a:r>
              <a:rPr kumimoji="1" lang="en-US" altLang="ja-JP" dirty="0" smtClean="0"/>
              <a:t>distance</a:t>
            </a:r>
            <a:r>
              <a:rPr kumimoji="1" lang="ja-JP" altLang="en-US" dirty="0" smtClean="0"/>
              <a:t>がその位置の類似度</a:t>
            </a:r>
            <a:endParaRPr kumimoji="1" lang="en-US" altLang="ja-JP" dirty="0" smtClean="0"/>
          </a:p>
          <a:p>
            <a:r>
              <a:rPr lang="ja-JP" altLang="en-US" dirty="0" smtClean="0"/>
              <a:t>これを改良することで精度向上＆速度向上</a:t>
            </a:r>
            <a:endParaRPr kumimoji="1" lang="ja-JP" altLang="en-US" dirty="0"/>
          </a:p>
        </p:txBody>
      </p:sp>
      <p:sp>
        <p:nvSpPr>
          <p:cNvPr id="3" name="タイトル 2"/>
          <p:cNvSpPr>
            <a:spLocks noGrp="1"/>
          </p:cNvSpPr>
          <p:nvPr>
            <p:ph type="title"/>
          </p:nvPr>
        </p:nvSpPr>
        <p:spPr/>
        <p:txBody>
          <a:bodyPr/>
          <a:lstStyle/>
          <a:p>
            <a:r>
              <a:rPr kumimoji="1" lang="ja-JP" altLang="en-US" dirty="0" smtClean="0"/>
              <a:t>実装している関数</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70</a:t>
            </a:fld>
            <a:endParaRPr lang="ja-JP" altLang="en-US" dirty="0"/>
          </a:p>
        </p:txBody>
      </p:sp>
    </p:spTree>
    <p:extLst>
      <p:ext uri="{BB962C8B-B14F-4D97-AF65-F5344CB8AC3E}">
        <p14:creationId xmlns:p14="http://schemas.microsoft.com/office/powerpoint/2010/main" val="155197184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a:t>
            </a:r>
            <a:r>
              <a:rPr kumimoji="1" lang="en-US" altLang="ja-JP" dirty="0" smtClean="0"/>
              <a:t>make</a:t>
            </a:r>
            <a:r>
              <a:rPr kumimoji="1" lang="ja-JP" altLang="en-US" dirty="0" smtClean="0"/>
              <a:t>」と打つだけ</a:t>
            </a:r>
            <a:endParaRPr kumimoji="1" lang="en-US" altLang="ja-JP" dirty="0" smtClean="0"/>
          </a:p>
          <a:p>
            <a:r>
              <a:rPr lang="ja-JP" altLang="en-US" dirty="0" smtClean="0"/>
              <a:t>コンパイルしなおしたいのに</a:t>
            </a:r>
            <a:r>
              <a:rPr lang="en-US" altLang="ja-JP" dirty="0" smtClean="0"/>
              <a:t/>
            </a:r>
            <a:br>
              <a:rPr lang="en-US" altLang="ja-JP" dirty="0" smtClean="0"/>
            </a:br>
            <a:r>
              <a:rPr lang="en-US" altLang="ja-JP" dirty="0" smtClean="0"/>
              <a:t>“make</a:t>
            </a:r>
            <a:r>
              <a:rPr lang="en-US" altLang="ja-JP" dirty="0"/>
              <a:t>: `</a:t>
            </a:r>
            <a:r>
              <a:rPr lang="en-US" altLang="ja-JP" dirty="0" smtClean="0"/>
              <a:t>matching‘ </a:t>
            </a:r>
            <a:r>
              <a:rPr lang="ja-JP" altLang="en-US" dirty="0"/>
              <a:t>は更新済み</a:t>
            </a:r>
            <a:r>
              <a:rPr lang="ja-JP" altLang="en-US" dirty="0" smtClean="0"/>
              <a:t>です</a:t>
            </a:r>
            <a:r>
              <a:rPr lang="en-US" altLang="ja-JP" dirty="0" smtClean="0"/>
              <a:t>”</a:t>
            </a:r>
            <a:br>
              <a:rPr lang="en-US" altLang="ja-JP" dirty="0" smtClean="0"/>
            </a:br>
            <a:r>
              <a:rPr lang="ja-JP" altLang="en-US" dirty="0" smtClean="0"/>
              <a:t>と出たら </a:t>
            </a:r>
            <a:r>
              <a:rPr lang="ja-JP" altLang="en-US" dirty="0"/>
              <a:t>「</a:t>
            </a:r>
            <a:r>
              <a:rPr lang="en-US" altLang="ja-JP" dirty="0" smtClean="0"/>
              <a:t>make clean</a:t>
            </a:r>
            <a:r>
              <a:rPr lang="ja-JP" altLang="en-US" dirty="0" smtClean="0"/>
              <a:t>」と打ってからもう一度「</a:t>
            </a:r>
            <a:r>
              <a:rPr lang="en-US" altLang="ja-JP" dirty="0" smtClean="0"/>
              <a:t>make</a:t>
            </a:r>
            <a:r>
              <a:rPr lang="ja-JP" altLang="en-US" dirty="0" smtClean="0"/>
              <a:t>」</a:t>
            </a:r>
            <a:r>
              <a:rPr lang="ja-JP" altLang="en-US" dirty="0"/>
              <a:t>．</a:t>
            </a:r>
            <a:endParaRPr lang="en-US" altLang="ja-JP" dirty="0" smtClean="0"/>
          </a:p>
          <a:p>
            <a:r>
              <a:rPr lang="ja-JP" altLang="en-US" dirty="0" smtClean="0"/>
              <a:t>コンパイルの方法の指定は</a:t>
            </a:r>
            <a:r>
              <a:rPr lang="en-US" altLang="ja-JP" dirty="0" err="1" smtClean="0"/>
              <a:t>Makefile</a:t>
            </a:r>
            <a:r>
              <a:rPr lang="ja-JP" altLang="en-US" dirty="0" smtClean="0"/>
              <a:t>を編集</a:t>
            </a:r>
            <a:endParaRPr lang="en-US" altLang="ja-JP" dirty="0" smtClean="0"/>
          </a:p>
          <a:p>
            <a:pPr marL="0" indent="0">
              <a:buNone/>
            </a:pPr>
            <a:endParaRPr lang="ja-JP" altLang="en-US" dirty="0"/>
          </a:p>
          <a:p>
            <a:endParaRPr kumimoji="1" lang="en-US" altLang="ja-JP" dirty="0" smtClean="0"/>
          </a:p>
          <a:p>
            <a:endParaRPr kumimoji="1" lang="ja-JP" altLang="en-US" dirty="0"/>
          </a:p>
        </p:txBody>
      </p:sp>
      <p:sp>
        <p:nvSpPr>
          <p:cNvPr id="3" name="タイトル 2"/>
          <p:cNvSpPr>
            <a:spLocks noGrp="1"/>
          </p:cNvSpPr>
          <p:nvPr>
            <p:ph type="title"/>
          </p:nvPr>
        </p:nvSpPr>
        <p:spPr/>
        <p:txBody>
          <a:bodyPr/>
          <a:lstStyle/>
          <a:p>
            <a:r>
              <a:rPr kumimoji="1" lang="ja-JP" altLang="en-US" dirty="0" smtClean="0"/>
              <a:t>コンパイルの仕方</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71</a:t>
            </a:fld>
            <a:endParaRPr lang="ja-JP" altLang="en-US" dirty="0"/>
          </a:p>
        </p:txBody>
      </p:sp>
    </p:spTree>
    <p:extLst>
      <p:ext uri="{BB962C8B-B14F-4D97-AF65-F5344CB8AC3E}">
        <p14:creationId xmlns:p14="http://schemas.microsoft.com/office/powerpoint/2010/main" val="112101957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en-US" altLang="ja-JP" dirty="0" err="1" smtClean="0"/>
              <a:t>Makefile</a:t>
            </a:r>
            <a:endParaRPr kumimoji="1" lang="en-US" altLang="ja-JP" dirty="0" smtClean="0"/>
          </a:p>
          <a:p>
            <a:pPr lvl="1"/>
            <a:r>
              <a:rPr kumimoji="1" lang="en-US" altLang="ja-JP" dirty="0" err="1" smtClean="0"/>
              <a:t>gcc</a:t>
            </a:r>
            <a:r>
              <a:rPr kumimoji="1" lang="en-US" altLang="ja-JP" dirty="0" smtClean="0"/>
              <a:t> –c </a:t>
            </a:r>
            <a:r>
              <a:rPr kumimoji="1" lang="en-US" altLang="ja-JP" dirty="0" err="1" smtClean="0"/>
              <a:t>a.c</a:t>
            </a:r>
            <a:endParaRPr kumimoji="1" lang="en-US" altLang="ja-JP" dirty="0" smtClean="0"/>
          </a:p>
          <a:p>
            <a:pPr lvl="1"/>
            <a:r>
              <a:rPr lang="en-US" altLang="ja-JP" dirty="0" err="1" smtClean="0"/>
              <a:t>gcc</a:t>
            </a:r>
            <a:r>
              <a:rPr lang="en-US" altLang="ja-JP" dirty="0" smtClean="0"/>
              <a:t> –o </a:t>
            </a:r>
            <a:r>
              <a:rPr lang="en-US" altLang="ja-JP" dirty="0" err="1" smtClean="0"/>
              <a:t>a.out</a:t>
            </a:r>
            <a:r>
              <a:rPr lang="en-US" altLang="ja-JP" dirty="0" smtClean="0"/>
              <a:t> </a:t>
            </a:r>
            <a:r>
              <a:rPr lang="en-US" altLang="ja-JP" dirty="0" err="1" smtClean="0"/>
              <a:t>a.o</a:t>
            </a:r>
            <a:endParaRPr lang="en-US" altLang="ja-JP" dirty="0" smtClean="0"/>
          </a:p>
          <a:p>
            <a:pPr lvl="1"/>
            <a:r>
              <a:rPr kumimoji="1" lang="ja-JP" altLang="en-US" dirty="0" smtClean="0"/>
              <a:t>などの複数のコマンドをまとめてくれるもの．</a:t>
            </a:r>
            <a:endParaRPr kumimoji="1" lang="en-US" altLang="ja-JP" dirty="0" smtClean="0"/>
          </a:p>
          <a:p>
            <a:pPr lvl="1"/>
            <a:r>
              <a:rPr lang="en-US" altLang="ja-JP" dirty="0" smtClean="0"/>
              <a:t>make clean</a:t>
            </a:r>
            <a:r>
              <a:rPr lang="ja-JP" altLang="en-US" dirty="0" smtClean="0"/>
              <a:t>でごみを削除とかも書ける．</a:t>
            </a:r>
            <a:endParaRPr lang="en-US" altLang="ja-JP" dirty="0" smtClean="0"/>
          </a:p>
          <a:p>
            <a:pPr lvl="1"/>
            <a:r>
              <a:rPr kumimoji="1" lang="en-US" altLang="ja-JP" dirty="0" smtClean="0"/>
              <a:t>make</a:t>
            </a:r>
            <a:r>
              <a:rPr kumimoji="1" lang="ja-JP" altLang="en-US" dirty="0" smtClean="0"/>
              <a:t>と書けばコンパイル可能．</a:t>
            </a:r>
            <a:endParaRPr kumimoji="1" lang="en-US" altLang="ja-JP" dirty="0" smtClean="0"/>
          </a:p>
          <a:p>
            <a:pPr lvl="1"/>
            <a:r>
              <a:rPr lang="ja-JP" altLang="en-US" dirty="0" smtClean="0"/>
              <a:t>授業でやった？</a:t>
            </a:r>
            <a:endParaRPr kumimoji="1" lang="en-US" altLang="ja-JP" dirty="0" smtClean="0"/>
          </a:p>
          <a:p>
            <a:pPr lvl="1"/>
            <a:endParaRPr lang="en-US" altLang="ja-JP" dirty="0"/>
          </a:p>
          <a:p>
            <a:r>
              <a:rPr kumimoji="1" lang="ja-JP" altLang="en-US" dirty="0" smtClean="0"/>
              <a:t>参考情報</a:t>
            </a:r>
            <a:endParaRPr kumimoji="1" lang="en-US" altLang="ja-JP" dirty="0" smtClean="0"/>
          </a:p>
          <a:p>
            <a:pPr lvl="1"/>
            <a:r>
              <a:rPr lang="en-US" altLang="ja-JP" sz="2200" dirty="0">
                <a:hlinkClick r:id="rId2"/>
              </a:rPr>
              <a:t>https://</a:t>
            </a:r>
            <a:r>
              <a:rPr lang="en-US" altLang="ja-JP" sz="2200" dirty="0" smtClean="0">
                <a:hlinkClick r:id="rId2"/>
              </a:rPr>
              <a:t>qiita.com/petitviolet/items/a1da23221968ee86193b</a:t>
            </a:r>
            <a:endParaRPr lang="en-US" altLang="ja-JP" sz="2200" dirty="0" smtClean="0"/>
          </a:p>
          <a:p>
            <a:pPr lvl="1"/>
            <a:endParaRPr kumimoji="1" lang="ja-JP" altLang="en-US" dirty="0"/>
          </a:p>
        </p:txBody>
      </p:sp>
      <p:sp>
        <p:nvSpPr>
          <p:cNvPr id="3" name="タイトル 2"/>
          <p:cNvSpPr>
            <a:spLocks noGrp="1"/>
          </p:cNvSpPr>
          <p:nvPr>
            <p:ph type="title"/>
          </p:nvPr>
        </p:nvSpPr>
        <p:spPr/>
        <p:txBody>
          <a:bodyPr/>
          <a:lstStyle/>
          <a:p>
            <a:r>
              <a:rPr kumimoji="1" lang="en-US" altLang="ja-JP" dirty="0" err="1" smtClean="0"/>
              <a:t>Makefile</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72</a:t>
            </a:fld>
            <a:endParaRPr lang="ja-JP" altLang="en-US" dirty="0"/>
          </a:p>
        </p:txBody>
      </p:sp>
    </p:spTree>
    <p:extLst>
      <p:ext uri="{BB962C8B-B14F-4D97-AF65-F5344CB8AC3E}">
        <p14:creationId xmlns:p14="http://schemas.microsoft.com/office/powerpoint/2010/main" val="62458772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62500" lnSpcReduction="20000"/>
          </a:bodyPr>
          <a:lstStyle/>
          <a:p>
            <a:r>
              <a:rPr kumimoji="1" lang="en-US" altLang="ja-JP" sz="2900" dirty="0" smtClean="0"/>
              <a:t>matching </a:t>
            </a:r>
            <a:r>
              <a:rPr kumimoji="1" lang="ja-JP" altLang="en-US" sz="2900" dirty="0" smtClean="0"/>
              <a:t>入力画像 テンプレート画像 回転角 閾値 オプション</a:t>
            </a:r>
            <a:r>
              <a:rPr kumimoji="1" lang="en-US" altLang="ja-JP" sz="2900" dirty="0" smtClean="0"/>
              <a:t>[</a:t>
            </a:r>
            <a:r>
              <a:rPr lang="en-US" altLang="ja-JP" sz="2900" dirty="0" err="1" smtClean="0"/>
              <a:t>cwpg</a:t>
            </a:r>
            <a:r>
              <a:rPr kumimoji="1" lang="en-US" altLang="ja-JP" sz="2900" dirty="0" smtClean="0"/>
              <a:t>]</a:t>
            </a:r>
            <a:endParaRPr kumimoji="1" lang="en-US" altLang="ja-JP" dirty="0" smtClean="0"/>
          </a:p>
          <a:p>
            <a:r>
              <a:rPr lang="ja-JP" altLang="en-US" dirty="0" smtClean="0"/>
              <a:t>例</a:t>
            </a:r>
            <a:endParaRPr lang="en-US" altLang="ja-JP" dirty="0" smtClean="0"/>
          </a:p>
          <a:p>
            <a:pPr lvl="1"/>
            <a:r>
              <a:rPr lang="en-US" altLang="ja-JP" dirty="0" smtClean="0"/>
              <a:t>matching </a:t>
            </a:r>
            <a:r>
              <a:rPr lang="en-US" altLang="ja-JP" dirty="0" err="1"/>
              <a:t>src_image.ppm</a:t>
            </a:r>
            <a:r>
              <a:rPr lang="en-US" altLang="ja-JP" dirty="0"/>
              <a:t> </a:t>
            </a:r>
            <a:r>
              <a:rPr lang="en-US" altLang="ja-JP" dirty="0" err="1"/>
              <a:t>temlate_image.ppm</a:t>
            </a:r>
            <a:r>
              <a:rPr lang="en-US" altLang="ja-JP" dirty="0"/>
              <a:t> 0 </a:t>
            </a:r>
            <a:r>
              <a:rPr lang="en-US" altLang="ja-JP" dirty="0" smtClean="0"/>
              <a:t>1.0</a:t>
            </a:r>
          </a:p>
          <a:p>
            <a:pPr lvl="2"/>
            <a:r>
              <a:rPr lang="ja-JP" altLang="en-US" dirty="0" smtClean="0"/>
              <a:t>オプションなし，回転角なし，閾値</a:t>
            </a:r>
            <a:r>
              <a:rPr lang="en-US" altLang="ja-JP" dirty="0" smtClean="0"/>
              <a:t>1.0</a:t>
            </a:r>
            <a:r>
              <a:rPr lang="ja-JP" altLang="en-US" dirty="0" smtClean="0"/>
              <a:t>でマッチング．閾値は，類似度がこれを下回ったら発見したとする数字．</a:t>
            </a:r>
            <a:endParaRPr lang="en-US" altLang="ja-JP" dirty="0" smtClean="0"/>
          </a:p>
          <a:p>
            <a:pPr lvl="2"/>
            <a:r>
              <a:rPr lang="ja-JP" altLang="en-US" dirty="0" smtClean="0"/>
              <a:t>回転情報を入れても回転しないので，</a:t>
            </a:r>
            <a:r>
              <a:rPr lang="en-US" altLang="ja-JP" dirty="0" err="1" smtClean="0"/>
              <a:t>imagemagick</a:t>
            </a:r>
            <a:r>
              <a:rPr lang="ja-JP" altLang="en-US" dirty="0" smtClean="0"/>
              <a:t>で回転させること．この情報は結果を保存するために使用されている．</a:t>
            </a:r>
            <a:endParaRPr lang="en-US" altLang="ja-JP" dirty="0" smtClean="0"/>
          </a:p>
          <a:p>
            <a:pPr lvl="1"/>
            <a:r>
              <a:rPr lang="en-US" altLang="ja-JP" dirty="0"/>
              <a:t>m</a:t>
            </a:r>
            <a:r>
              <a:rPr lang="en-US" altLang="ja-JP" dirty="0" smtClean="0"/>
              <a:t>atching </a:t>
            </a:r>
            <a:r>
              <a:rPr lang="en-US" altLang="ja-JP" dirty="0" err="1"/>
              <a:t>src_image.ppm</a:t>
            </a:r>
            <a:r>
              <a:rPr lang="en-US" altLang="ja-JP" dirty="0"/>
              <a:t> </a:t>
            </a:r>
            <a:r>
              <a:rPr lang="en-US" altLang="ja-JP" dirty="0" err="1"/>
              <a:t>temlate_image.ppm</a:t>
            </a:r>
            <a:r>
              <a:rPr lang="en-US" altLang="ja-JP" dirty="0"/>
              <a:t> 0 1.0 </a:t>
            </a:r>
            <a:r>
              <a:rPr lang="en-US" altLang="ja-JP" dirty="0" err="1" smtClean="0"/>
              <a:t>cwpg</a:t>
            </a:r>
            <a:endParaRPr lang="en-US" altLang="ja-JP" dirty="0" smtClean="0"/>
          </a:p>
          <a:p>
            <a:pPr lvl="2"/>
            <a:r>
              <a:rPr lang="ja-JP" altLang="en-US" dirty="0" smtClean="0"/>
              <a:t>グレイ画像として処理して，結果を</a:t>
            </a:r>
            <a:r>
              <a:rPr lang="en-US" altLang="ja-JP" dirty="0" smtClean="0"/>
              <a:t>print</a:t>
            </a:r>
            <a:r>
              <a:rPr lang="ja-JP" altLang="en-US" dirty="0" smtClean="0"/>
              <a:t>しつつ，検出結果を画像として書き出し，結果</a:t>
            </a:r>
            <a:r>
              <a:rPr lang="en-US" altLang="ja-JP" dirty="0" smtClean="0"/>
              <a:t>txt</a:t>
            </a:r>
            <a:r>
              <a:rPr lang="ja-JP" altLang="en-US" dirty="0" smtClean="0"/>
              <a:t>を初期化してから保存</a:t>
            </a:r>
            <a:endParaRPr lang="en-US" altLang="ja-JP" dirty="0" smtClean="0"/>
          </a:p>
          <a:p>
            <a:r>
              <a:rPr lang="ja-JP" altLang="en-US" sz="2400" dirty="0"/>
              <a:t>オプション</a:t>
            </a:r>
            <a:endParaRPr lang="en-US" altLang="ja-JP" sz="2400" dirty="0"/>
          </a:p>
          <a:p>
            <a:pPr lvl="1"/>
            <a:r>
              <a:rPr lang="ja-JP" altLang="en-US" sz="2000" dirty="0"/>
              <a:t>ｃ：結果をクリアしてから結果を記述．クリアしないと，実行のたびに結果が結果ファイルに追加されている．</a:t>
            </a:r>
            <a:endParaRPr lang="en-US" altLang="ja-JP" sz="2000" dirty="0"/>
          </a:p>
          <a:p>
            <a:pPr lvl="1"/>
            <a:r>
              <a:rPr lang="ja-JP" altLang="en-US" sz="2000" dirty="0"/>
              <a:t>ｐ：結果を</a:t>
            </a:r>
            <a:r>
              <a:rPr lang="en-US" altLang="ja-JP" sz="2000" dirty="0"/>
              <a:t>print</a:t>
            </a:r>
            <a:r>
              <a:rPr lang="ja-JP" altLang="en-US" sz="2000" dirty="0"/>
              <a:t>してコンソールに出力</a:t>
            </a:r>
            <a:endParaRPr lang="en-US" altLang="ja-JP" sz="2000" dirty="0"/>
          </a:p>
          <a:p>
            <a:pPr lvl="1"/>
            <a:r>
              <a:rPr lang="ja-JP" altLang="en-US" sz="2000" dirty="0"/>
              <a:t>ｗ：結果を画像として書き出し．発見した場所を赤い枠で囲む．出力画像名は</a:t>
            </a:r>
            <a:r>
              <a:rPr lang="en-US" altLang="ja-JP" sz="2000" dirty="0" err="1"/>
              <a:t>out.ppm</a:t>
            </a:r>
            <a:endParaRPr lang="en-US" altLang="ja-JP" sz="2000" dirty="0"/>
          </a:p>
          <a:p>
            <a:pPr lvl="1"/>
            <a:r>
              <a:rPr lang="ja-JP" altLang="en-US" sz="2000" dirty="0"/>
              <a:t>ｇ：マッチングをカラーではなくグレイ画像で行って</a:t>
            </a:r>
            <a:r>
              <a:rPr lang="ja-JP" altLang="en-US" sz="2000" dirty="0" smtClean="0"/>
              <a:t>高速化</a:t>
            </a:r>
            <a:endParaRPr lang="en-US" altLang="ja-JP" sz="2000" dirty="0" smtClean="0"/>
          </a:p>
          <a:p>
            <a:pPr marL="0" indent="0">
              <a:buNone/>
            </a:pPr>
            <a:r>
              <a:rPr lang="en-US" altLang="ja-JP" dirty="0" smtClean="0"/>
              <a:t>※</a:t>
            </a:r>
            <a:r>
              <a:rPr lang="ja-JP" altLang="en-US" dirty="0" smtClean="0"/>
              <a:t> 後述する</a:t>
            </a:r>
            <a:r>
              <a:rPr lang="en-US" altLang="ja-JP" dirty="0" smtClean="0"/>
              <a:t>shell</a:t>
            </a:r>
            <a:r>
              <a:rPr lang="ja-JP" altLang="en-US" dirty="0" smtClean="0"/>
              <a:t>スクリプトから</a:t>
            </a:r>
            <a:r>
              <a:rPr lang="en-US" altLang="ja-JP" dirty="0" smtClean="0"/>
              <a:t>matching</a:t>
            </a:r>
            <a:r>
              <a:rPr lang="ja-JP" altLang="en-US" dirty="0" smtClean="0"/>
              <a:t>を呼び出す</a:t>
            </a:r>
            <a:r>
              <a:rPr lang="ja-JP" altLang="en-US" dirty="0"/>
              <a:t>ため，実際はコマンド</a:t>
            </a:r>
            <a:r>
              <a:rPr lang="ja-JP" altLang="en-US" dirty="0" smtClean="0"/>
              <a:t>を打つことはないかも？</a:t>
            </a:r>
            <a:endParaRPr lang="en-US" altLang="ja-JP" dirty="0" smtClean="0"/>
          </a:p>
        </p:txBody>
      </p:sp>
      <p:sp>
        <p:nvSpPr>
          <p:cNvPr id="3" name="タイトル 2"/>
          <p:cNvSpPr>
            <a:spLocks noGrp="1"/>
          </p:cNvSpPr>
          <p:nvPr>
            <p:ph type="title"/>
          </p:nvPr>
        </p:nvSpPr>
        <p:spPr/>
        <p:txBody>
          <a:bodyPr>
            <a:normAutofit/>
          </a:bodyPr>
          <a:lstStyle/>
          <a:p>
            <a:r>
              <a:rPr kumimoji="1" lang="ja-JP" altLang="en-US" sz="3600" dirty="0" smtClean="0"/>
              <a:t>テンプレートマッチング</a:t>
            </a:r>
            <a:r>
              <a:rPr kumimoji="1" lang="en-US" altLang="ja-JP" sz="3600" dirty="0" smtClean="0"/>
              <a:t/>
            </a:r>
            <a:br>
              <a:rPr kumimoji="1" lang="en-US" altLang="ja-JP" sz="3600" dirty="0" smtClean="0"/>
            </a:br>
            <a:r>
              <a:rPr kumimoji="1" lang="ja-JP" altLang="en-US" sz="3600" dirty="0" smtClean="0"/>
              <a:t>プログラムの使い方</a:t>
            </a:r>
            <a:endParaRPr kumimoji="1" lang="ja-JP" altLang="en-US" sz="3600"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73</a:t>
            </a:fld>
            <a:endParaRPr lang="ja-JP" altLang="en-US" dirty="0"/>
          </a:p>
        </p:txBody>
      </p:sp>
    </p:spTree>
    <p:extLst>
      <p:ext uri="{BB962C8B-B14F-4D97-AF65-F5344CB8AC3E}">
        <p14:creationId xmlns:p14="http://schemas.microsoft.com/office/powerpoint/2010/main" val="37927985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60000" y="1439999"/>
            <a:ext cx="8640000" cy="5213894"/>
          </a:xfrm>
        </p:spPr>
        <p:txBody>
          <a:bodyPr>
            <a:normAutofit fontScale="92500"/>
          </a:bodyPr>
          <a:lstStyle/>
          <a:p>
            <a:r>
              <a:rPr kumimoji="1" lang="ja-JP" altLang="en-US" dirty="0" smtClean="0"/>
              <a:t>対応フォーマット</a:t>
            </a:r>
            <a:endParaRPr kumimoji="1" lang="en-US" altLang="ja-JP" dirty="0" smtClean="0"/>
          </a:p>
          <a:p>
            <a:pPr lvl="1"/>
            <a:r>
              <a:rPr kumimoji="1" lang="en-US" altLang="ja-JP" dirty="0" smtClean="0"/>
              <a:t>ppm</a:t>
            </a:r>
            <a:r>
              <a:rPr kumimoji="1" lang="ja-JP" altLang="en-US" dirty="0" err="1" smtClean="0"/>
              <a:t>，</a:t>
            </a:r>
            <a:r>
              <a:rPr kumimoji="1" lang="en-US" altLang="ja-JP" dirty="0" err="1" smtClean="0"/>
              <a:t>pgm</a:t>
            </a:r>
            <a:endParaRPr kumimoji="1" lang="en-US" altLang="ja-JP" dirty="0" smtClean="0"/>
          </a:p>
          <a:p>
            <a:pPr lvl="2"/>
            <a:r>
              <a:rPr kumimoji="1" lang="ja-JP" altLang="en-US" dirty="0" smtClean="0"/>
              <a:t>非圧縮の画像フォーマット．</a:t>
            </a:r>
            <a:r>
              <a:rPr kumimoji="1" lang="en-US" altLang="ja-JP" dirty="0" smtClean="0"/>
              <a:t>ppm</a:t>
            </a:r>
            <a:r>
              <a:rPr kumimoji="1" lang="ja-JP" altLang="en-US" dirty="0" smtClean="0"/>
              <a:t>がカラー，</a:t>
            </a:r>
            <a:r>
              <a:rPr kumimoji="1" lang="en-US" altLang="ja-JP" dirty="0" err="1" smtClean="0"/>
              <a:t>pgm</a:t>
            </a:r>
            <a:r>
              <a:rPr kumimoji="1" lang="ja-JP" altLang="en-US" dirty="0" smtClean="0"/>
              <a:t>がグレイ．</a:t>
            </a:r>
            <a:endParaRPr kumimoji="1" lang="en-US" altLang="ja-JP" dirty="0" smtClean="0"/>
          </a:p>
          <a:p>
            <a:r>
              <a:rPr lang="ja-JP" altLang="en-US" dirty="0" smtClean="0"/>
              <a:t>未対応のメジャーなフォーマット</a:t>
            </a:r>
            <a:endParaRPr lang="en-US" altLang="ja-JP" dirty="0" smtClean="0"/>
          </a:p>
          <a:p>
            <a:pPr lvl="1"/>
            <a:r>
              <a:rPr kumimoji="1" lang="en-US" altLang="ja-JP" dirty="0" smtClean="0"/>
              <a:t>jpeg</a:t>
            </a:r>
          </a:p>
          <a:p>
            <a:pPr lvl="2"/>
            <a:r>
              <a:rPr lang="ja-JP" altLang="en-US" dirty="0" smtClean="0"/>
              <a:t>自然画像用の圧縮フォーマット</a:t>
            </a:r>
            <a:endParaRPr kumimoji="1" lang="en-US" altLang="ja-JP" dirty="0" smtClean="0"/>
          </a:p>
          <a:p>
            <a:pPr lvl="1"/>
            <a:r>
              <a:rPr lang="en-US" altLang="ja-JP" dirty="0" err="1" smtClean="0"/>
              <a:t>png</a:t>
            </a:r>
            <a:endParaRPr lang="en-US" altLang="ja-JP" dirty="0" smtClean="0"/>
          </a:p>
          <a:p>
            <a:pPr lvl="2"/>
            <a:r>
              <a:rPr lang="ja-JP" altLang="en-US" dirty="0" smtClean="0"/>
              <a:t>可逆圧縮フォーマット</a:t>
            </a:r>
            <a:endParaRPr lang="en-US" altLang="ja-JP" dirty="0"/>
          </a:p>
          <a:p>
            <a:r>
              <a:rPr kumimoji="1" lang="ja-JP" altLang="en-US" dirty="0" smtClean="0"/>
              <a:t>入力画像が，</a:t>
            </a:r>
            <a:r>
              <a:rPr kumimoji="1" lang="en-US" altLang="ja-JP" dirty="0" smtClean="0"/>
              <a:t>jpeg,</a:t>
            </a:r>
            <a:r>
              <a:rPr kumimoji="1" lang="ja-JP" altLang="en-US" dirty="0" smtClean="0"/>
              <a:t> </a:t>
            </a:r>
            <a:r>
              <a:rPr kumimoji="1" lang="en-US" altLang="ja-JP" dirty="0" err="1" smtClean="0"/>
              <a:t>png</a:t>
            </a:r>
            <a:r>
              <a:rPr kumimoji="1" lang="ja-JP" altLang="en-US" dirty="0" smtClean="0"/>
              <a:t>の場合は</a:t>
            </a:r>
            <a:r>
              <a:rPr lang="en-US" altLang="ja-JP" dirty="0" smtClean="0"/>
              <a:t>I</a:t>
            </a:r>
            <a:r>
              <a:rPr kumimoji="1" lang="en-US" altLang="ja-JP" dirty="0" smtClean="0"/>
              <a:t>mageMagick</a:t>
            </a:r>
            <a:r>
              <a:rPr kumimoji="1" lang="ja-JP" altLang="en-US" dirty="0" smtClean="0"/>
              <a:t>で</a:t>
            </a:r>
            <a:r>
              <a:rPr kumimoji="1" lang="en-US" altLang="ja-JP" dirty="0" smtClean="0"/>
              <a:t>ppm</a:t>
            </a:r>
            <a:r>
              <a:rPr kumimoji="1" lang="ja-JP" altLang="en-US" dirty="0" err="1" smtClean="0"/>
              <a:t>，</a:t>
            </a:r>
            <a:r>
              <a:rPr kumimoji="1" lang="en-US" altLang="ja-JP" dirty="0" err="1" smtClean="0"/>
              <a:t>pgm</a:t>
            </a:r>
            <a:r>
              <a:rPr kumimoji="1" lang="ja-JP" altLang="en-US" dirty="0" smtClean="0"/>
              <a:t>に変換してから使うこと</a:t>
            </a:r>
            <a:endParaRPr kumimoji="1" lang="en-US" altLang="ja-JP" dirty="0" smtClean="0"/>
          </a:p>
          <a:p>
            <a:pPr lvl="1"/>
            <a:endParaRPr kumimoji="1" lang="ja-JP" altLang="en-US" dirty="0"/>
          </a:p>
        </p:txBody>
      </p:sp>
      <p:sp>
        <p:nvSpPr>
          <p:cNvPr id="3" name="タイトル 2"/>
          <p:cNvSpPr>
            <a:spLocks noGrp="1"/>
          </p:cNvSpPr>
          <p:nvPr>
            <p:ph type="title"/>
          </p:nvPr>
        </p:nvSpPr>
        <p:spPr/>
        <p:txBody>
          <a:bodyPr>
            <a:normAutofit/>
          </a:bodyPr>
          <a:lstStyle/>
          <a:p>
            <a:r>
              <a:rPr kumimoji="1" lang="ja-JP" altLang="en-US" sz="3600" dirty="0" smtClean="0"/>
              <a:t>サンプルコードの</a:t>
            </a:r>
            <a:r>
              <a:rPr kumimoji="1" lang="en-US" altLang="ja-JP" sz="3600" dirty="0" smtClean="0"/>
              <a:t/>
            </a:r>
            <a:br>
              <a:rPr kumimoji="1" lang="en-US" altLang="ja-JP" sz="3600" dirty="0" smtClean="0"/>
            </a:br>
            <a:r>
              <a:rPr kumimoji="1" lang="ja-JP" altLang="en-US" sz="3600" dirty="0" smtClean="0"/>
              <a:t>対応画像フォーマット</a:t>
            </a:r>
            <a:endParaRPr kumimoji="1" lang="ja-JP" altLang="en-US" sz="3600"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74</a:t>
            </a:fld>
            <a:endParaRPr lang="ja-JP" altLang="en-US" dirty="0"/>
          </a:p>
        </p:txBody>
      </p:sp>
    </p:spTree>
    <p:extLst>
      <p:ext uri="{BB962C8B-B14F-4D97-AF65-F5344CB8AC3E}">
        <p14:creationId xmlns:p14="http://schemas.microsoft.com/office/powerpoint/2010/main" val="23826134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60000" y="1439999"/>
            <a:ext cx="8640000" cy="5213894"/>
          </a:xfrm>
        </p:spPr>
        <p:txBody>
          <a:bodyPr>
            <a:normAutofit fontScale="85000" lnSpcReduction="20000"/>
          </a:bodyPr>
          <a:lstStyle/>
          <a:p>
            <a:r>
              <a:rPr lang="en-US" altLang="ja-JP" dirty="0" smtClean="0"/>
              <a:t>C</a:t>
            </a:r>
            <a:r>
              <a:rPr lang="ja-JP" altLang="en-US" dirty="0" smtClean="0"/>
              <a:t>言語をコンパイルするものは</a:t>
            </a:r>
            <a:r>
              <a:rPr lang="en-US" altLang="ja-JP" dirty="0" err="1" smtClean="0"/>
              <a:t>gcc</a:t>
            </a:r>
            <a:r>
              <a:rPr lang="ja-JP" altLang="en-US" dirty="0" err="1" smtClean="0"/>
              <a:t>だけ</a:t>
            </a:r>
            <a:r>
              <a:rPr lang="ja-JP" altLang="en-US" dirty="0" smtClean="0"/>
              <a:t>ではない．</a:t>
            </a:r>
            <a:endParaRPr lang="en-US" altLang="ja-JP" dirty="0" smtClean="0"/>
          </a:p>
          <a:p>
            <a:pPr lvl="1"/>
            <a:r>
              <a:rPr kumimoji="1" lang="en-US" altLang="ja-JP" dirty="0" err="1" smtClean="0"/>
              <a:t>gcc</a:t>
            </a:r>
            <a:r>
              <a:rPr lang="ja-JP" altLang="en-US" dirty="0" smtClean="0"/>
              <a:t>：</a:t>
            </a:r>
            <a:r>
              <a:rPr lang="en-US" altLang="ja-JP" dirty="0"/>
              <a:t> GNU Compiler </a:t>
            </a:r>
            <a:r>
              <a:rPr lang="en-US" altLang="ja-JP" dirty="0" smtClean="0"/>
              <a:t>Collection</a:t>
            </a:r>
            <a:r>
              <a:rPr lang="ja-JP" altLang="en-US" dirty="0" err="1" smtClean="0"/>
              <a:t>．</a:t>
            </a:r>
            <a:r>
              <a:rPr kumimoji="1" lang="en-US" altLang="ja-JP" dirty="0" err="1" smtClean="0"/>
              <a:t>linux</a:t>
            </a:r>
            <a:r>
              <a:rPr kumimoji="1" lang="en-US" altLang="ja-JP" dirty="0" smtClean="0"/>
              <a:t>, </a:t>
            </a:r>
            <a:r>
              <a:rPr kumimoji="1" lang="en-US" altLang="ja-JP" dirty="0" err="1" smtClean="0"/>
              <a:t>unix</a:t>
            </a:r>
            <a:r>
              <a:rPr kumimoji="1" lang="ja-JP" altLang="en-US" dirty="0" smtClean="0"/>
              <a:t>の基本はこれ</a:t>
            </a:r>
            <a:endParaRPr kumimoji="1" lang="en-US" altLang="ja-JP" dirty="0" smtClean="0"/>
          </a:p>
          <a:p>
            <a:pPr lvl="1"/>
            <a:r>
              <a:rPr lang="en-US" altLang="ja-JP" dirty="0" err="1" smtClean="0"/>
              <a:t>icc</a:t>
            </a:r>
            <a:r>
              <a:rPr lang="ja-JP" altLang="en-US" dirty="0" smtClean="0"/>
              <a:t>：</a:t>
            </a:r>
            <a:r>
              <a:rPr lang="en-US" altLang="ja-JP" dirty="0" smtClean="0"/>
              <a:t>Intel C++ Compiler</a:t>
            </a:r>
            <a:r>
              <a:rPr lang="ja-JP" altLang="en-US" dirty="0" err="1" smtClean="0"/>
              <a:t>，</a:t>
            </a:r>
            <a:r>
              <a:rPr lang="en-US" altLang="ja-JP" dirty="0" smtClean="0"/>
              <a:t>Intel</a:t>
            </a:r>
            <a:r>
              <a:rPr lang="ja-JP" altLang="en-US" dirty="0"/>
              <a:t> </a:t>
            </a:r>
            <a:r>
              <a:rPr lang="en-US" altLang="ja-JP" dirty="0" smtClean="0"/>
              <a:t>CPU</a:t>
            </a:r>
            <a:r>
              <a:rPr lang="ja-JP" altLang="en-US" dirty="0" smtClean="0"/>
              <a:t>向け．有料．</a:t>
            </a:r>
            <a:endParaRPr lang="en-US" altLang="ja-JP" dirty="0" smtClean="0"/>
          </a:p>
          <a:p>
            <a:pPr lvl="1"/>
            <a:r>
              <a:rPr kumimoji="1" lang="en-US" altLang="ja-JP" dirty="0" err="1" smtClean="0"/>
              <a:t>vc</a:t>
            </a:r>
            <a:r>
              <a:rPr kumimoji="1" lang="ja-JP" altLang="en-US" dirty="0" smtClean="0"/>
              <a:t>：</a:t>
            </a:r>
            <a:r>
              <a:rPr kumimoji="1" lang="en-US" altLang="ja-JP" dirty="0" smtClean="0"/>
              <a:t>Microsoft </a:t>
            </a:r>
            <a:r>
              <a:rPr kumimoji="1" lang="en-US" altLang="ja-JP" dirty="0" err="1" smtClean="0"/>
              <a:t>VisualStudio</a:t>
            </a:r>
            <a:r>
              <a:rPr kumimoji="1" lang="ja-JP" altLang="en-US" dirty="0" smtClean="0"/>
              <a:t>のコンパイラ</a:t>
            </a:r>
            <a:endParaRPr kumimoji="1" lang="en-US" altLang="ja-JP" dirty="0" smtClean="0"/>
          </a:p>
          <a:p>
            <a:pPr lvl="1"/>
            <a:r>
              <a:rPr lang="en-US" altLang="ja-JP" dirty="0" smtClean="0"/>
              <a:t>clang</a:t>
            </a:r>
            <a:r>
              <a:rPr lang="ja-JP" altLang="en-US" dirty="0" smtClean="0"/>
              <a:t>：</a:t>
            </a:r>
            <a:r>
              <a:rPr lang="en-US" altLang="ja-JP" dirty="0" smtClean="0"/>
              <a:t>LLVM</a:t>
            </a:r>
            <a:r>
              <a:rPr lang="ja-JP" altLang="en-US" dirty="0" smtClean="0"/>
              <a:t>ベースのコンパイラ</a:t>
            </a:r>
            <a:endParaRPr lang="en-US" altLang="ja-JP" dirty="0" smtClean="0"/>
          </a:p>
          <a:p>
            <a:r>
              <a:rPr lang="ja-JP" altLang="en-US" dirty="0" smtClean="0"/>
              <a:t>コンパイルした結果のアセンブリは，各コンパイラごとに違う可能性．実行結果はほとんど同じ．</a:t>
            </a:r>
            <a:endParaRPr lang="en-US" altLang="ja-JP" dirty="0" smtClean="0"/>
          </a:p>
          <a:p>
            <a:r>
              <a:rPr lang="ja-JP" altLang="en-US" dirty="0" smtClean="0"/>
              <a:t>コンパイラオプションを変えると，アセンブリがより速く動くように最適化される．</a:t>
            </a:r>
            <a:endParaRPr lang="en-US" altLang="ja-JP" dirty="0" smtClean="0"/>
          </a:p>
          <a:p>
            <a:r>
              <a:rPr lang="en-US" altLang="ja-JP" dirty="0" smtClean="0"/>
              <a:t>CSE</a:t>
            </a:r>
            <a:r>
              <a:rPr lang="ja-JP" altLang="en-US" dirty="0" smtClean="0"/>
              <a:t>では</a:t>
            </a:r>
            <a:r>
              <a:rPr lang="en-US" altLang="ja-JP" dirty="0" err="1" smtClean="0"/>
              <a:t>gcc</a:t>
            </a:r>
            <a:r>
              <a:rPr lang="ja-JP" altLang="en-US" dirty="0" smtClean="0"/>
              <a:t>と</a:t>
            </a:r>
            <a:r>
              <a:rPr lang="en-US" altLang="ja-JP" dirty="0" err="1" smtClean="0"/>
              <a:t>icc</a:t>
            </a:r>
            <a:r>
              <a:rPr lang="ja-JP" altLang="en-US" dirty="0" smtClean="0"/>
              <a:t>が使える</a:t>
            </a:r>
            <a:endParaRPr lang="en-US" altLang="ja-JP" dirty="0" smtClean="0"/>
          </a:p>
          <a:p>
            <a:pPr lvl="1"/>
            <a:r>
              <a:rPr lang="en-US" altLang="ja-JP" dirty="0" err="1" smtClean="0"/>
              <a:t>icc</a:t>
            </a:r>
            <a:r>
              <a:rPr lang="ja-JP" altLang="en-US" dirty="0" smtClean="0"/>
              <a:t>のほうが，プログラムの実行速度が速いことが多い．</a:t>
            </a:r>
            <a:endParaRPr lang="en-US" altLang="ja-JP" dirty="0" smtClean="0"/>
          </a:p>
          <a:p>
            <a:pPr lvl="1"/>
            <a:r>
              <a:rPr lang="ja-JP" altLang="en-US" dirty="0" smtClean="0"/>
              <a:t>コンパイル時間は</a:t>
            </a:r>
            <a:r>
              <a:rPr lang="en-US" altLang="ja-JP" dirty="0" err="1" smtClean="0"/>
              <a:t>icc</a:t>
            </a:r>
            <a:r>
              <a:rPr lang="ja-JP" altLang="en-US" dirty="0" err="1" smtClean="0"/>
              <a:t>のほうが</a:t>
            </a:r>
            <a:r>
              <a:rPr lang="ja-JP" altLang="en-US" dirty="0" smtClean="0"/>
              <a:t>長いことが多い．</a:t>
            </a:r>
            <a:endParaRPr lang="en-US" altLang="ja-JP" dirty="0" smtClean="0"/>
          </a:p>
          <a:p>
            <a:pPr lvl="1"/>
            <a:endParaRPr kumimoji="1" lang="en-US" altLang="ja-JP" dirty="0"/>
          </a:p>
          <a:p>
            <a:endParaRPr kumimoji="1" lang="ja-JP" altLang="en-US" dirty="0"/>
          </a:p>
        </p:txBody>
      </p:sp>
      <p:sp>
        <p:nvSpPr>
          <p:cNvPr id="3" name="タイトル 2"/>
          <p:cNvSpPr>
            <a:spLocks noGrp="1"/>
          </p:cNvSpPr>
          <p:nvPr>
            <p:ph type="title"/>
          </p:nvPr>
        </p:nvSpPr>
        <p:spPr/>
        <p:txBody>
          <a:bodyPr>
            <a:normAutofit/>
          </a:bodyPr>
          <a:lstStyle/>
          <a:p>
            <a:r>
              <a:rPr kumimoji="1" lang="ja-JP" altLang="en-US" dirty="0" smtClean="0"/>
              <a:t>コンパイラ</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75</a:t>
            </a:fld>
            <a:endParaRPr lang="ja-JP" altLang="en-US" dirty="0"/>
          </a:p>
        </p:txBody>
      </p:sp>
    </p:spTree>
    <p:extLst>
      <p:ext uri="{BB962C8B-B14F-4D97-AF65-F5344CB8AC3E}">
        <p14:creationId xmlns:p14="http://schemas.microsoft.com/office/powerpoint/2010/main" val="158546623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lang="ja-JP" altLang="en-US" dirty="0" smtClean="0"/>
              <a:t>５．シェルスクリプト</a:t>
            </a:r>
            <a:r>
              <a:rPr lang="en-US" altLang="ja-JP" dirty="0" smtClean="0"/>
              <a:t/>
            </a:r>
            <a:br>
              <a:rPr lang="en-US" altLang="ja-JP" dirty="0" smtClean="0"/>
            </a:br>
            <a:r>
              <a:rPr lang="ja-JP" altLang="en-US" dirty="0" smtClean="0"/>
              <a:t>プログラミング</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76</a:t>
            </a:fld>
            <a:endParaRPr lang="ja-JP" altLang="en-US" dirty="0"/>
          </a:p>
        </p:txBody>
      </p:sp>
    </p:spTree>
    <p:extLst>
      <p:ext uri="{BB962C8B-B14F-4D97-AF65-F5344CB8AC3E}">
        <p14:creationId xmlns:p14="http://schemas.microsoft.com/office/powerpoint/2010/main" val="272110684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pPr marL="0" indent="0">
              <a:buNone/>
            </a:pPr>
            <a:r>
              <a:rPr kumimoji="1" lang="ja-JP" altLang="en-US" dirty="0" smtClean="0"/>
              <a:t>シェルスクリプトとは？</a:t>
            </a:r>
            <a:endParaRPr kumimoji="1" lang="en-US" altLang="ja-JP" dirty="0" smtClean="0"/>
          </a:p>
          <a:p>
            <a:r>
              <a:rPr lang="ja-JP" altLang="en-US" dirty="0" smtClean="0"/>
              <a:t>コマンドを並べて実行するもの</a:t>
            </a:r>
            <a:endParaRPr lang="en-US" altLang="ja-JP" dirty="0" smtClean="0"/>
          </a:p>
          <a:p>
            <a:r>
              <a:rPr kumimoji="1" lang="en-US" altLang="ja-JP" dirty="0" smtClean="0"/>
              <a:t>for</a:t>
            </a:r>
            <a:r>
              <a:rPr lang="ja-JP" altLang="en-US" dirty="0" err="1"/>
              <a:t>，</a:t>
            </a:r>
            <a:r>
              <a:rPr kumimoji="1" lang="en-US" altLang="ja-JP" dirty="0" smtClean="0"/>
              <a:t>if</a:t>
            </a:r>
            <a:r>
              <a:rPr kumimoji="1" lang="ja-JP" altLang="en-US" dirty="0" err="1" smtClean="0"/>
              <a:t>，</a:t>
            </a:r>
            <a:r>
              <a:rPr kumimoji="1" lang="ja-JP" altLang="en-US" dirty="0" smtClean="0"/>
              <a:t>変数，関数などがあるため，複雑な制御も可能</a:t>
            </a:r>
            <a:endParaRPr kumimoji="1" lang="en-US" altLang="ja-JP" dirty="0" smtClean="0"/>
          </a:p>
          <a:p>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シェルスクリプト</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77</a:t>
            </a:fld>
            <a:endParaRPr lang="ja-JP" altLang="en-US" dirty="0"/>
          </a:p>
        </p:txBody>
      </p:sp>
    </p:spTree>
    <p:extLst>
      <p:ext uri="{BB962C8B-B14F-4D97-AF65-F5344CB8AC3E}">
        <p14:creationId xmlns:p14="http://schemas.microsoft.com/office/powerpoint/2010/main" val="185056850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60000" y="1439999"/>
            <a:ext cx="8640000" cy="5213894"/>
          </a:xfrm>
        </p:spPr>
        <p:txBody>
          <a:bodyPr>
            <a:normAutofit/>
          </a:bodyPr>
          <a:lstStyle/>
          <a:p>
            <a:r>
              <a:rPr lang="en-US" altLang="ja-JP" sz="2800" dirty="0" smtClean="0"/>
              <a:t>test.sh</a:t>
            </a:r>
            <a:r>
              <a:rPr lang="ja-JP" altLang="en-US" sz="2800" dirty="0" smtClean="0"/>
              <a:t>でファイルを作成して以下を記述</a:t>
            </a:r>
            <a:endParaRPr lang="en-US" altLang="ja-JP" sz="2800" dirty="0"/>
          </a:p>
          <a:p>
            <a:r>
              <a:rPr lang="en-US" altLang="ja-JP" sz="2800" dirty="0"/>
              <a:t>#!/</a:t>
            </a:r>
            <a:r>
              <a:rPr lang="en-US" altLang="ja-JP" sz="2800" dirty="0" smtClean="0"/>
              <a:t>bin/</a:t>
            </a:r>
            <a:r>
              <a:rPr lang="en-US" altLang="ja-JP" sz="2800" dirty="0" err="1" smtClean="0"/>
              <a:t>sh</a:t>
            </a:r>
            <a:r>
              <a:rPr lang="ja-JP" altLang="en-US" sz="2800" dirty="0" smtClean="0"/>
              <a:t>　はシェルスクリプトであることを書くもの</a:t>
            </a:r>
            <a:endParaRPr lang="en-US" altLang="ja-JP" sz="2800" dirty="0" smtClean="0"/>
          </a:p>
          <a:p>
            <a:r>
              <a:rPr lang="en-US" altLang="ja-JP" sz="2800" dirty="0" smtClean="0"/>
              <a:t>echo</a:t>
            </a:r>
            <a:r>
              <a:rPr lang="ja-JP" altLang="en-US" sz="2800" dirty="0" smtClean="0"/>
              <a:t>は</a:t>
            </a:r>
            <a:r>
              <a:rPr lang="en-US" altLang="ja-JP" sz="2800" dirty="0" smtClean="0"/>
              <a:t>echo</a:t>
            </a:r>
            <a:r>
              <a:rPr lang="ja-JP" altLang="en-US" sz="2800" dirty="0" smtClean="0"/>
              <a:t>以下の引数をプリントする命令</a:t>
            </a:r>
            <a:endParaRPr lang="en-US" altLang="ja-JP" sz="2800" dirty="0" smtClean="0"/>
          </a:p>
          <a:p>
            <a:r>
              <a:rPr lang="en-US" altLang="ja-JP" sz="2800" dirty="0" err="1" smtClean="0"/>
              <a:t>sh</a:t>
            </a:r>
            <a:r>
              <a:rPr lang="en-US" altLang="ja-JP" sz="2800" dirty="0" smtClean="0"/>
              <a:t> test.sh</a:t>
            </a:r>
            <a:r>
              <a:rPr lang="ja-JP" altLang="en-US" sz="2800" dirty="0" smtClean="0"/>
              <a:t>　で実行可能</a:t>
            </a:r>
            <a:endParaRPr lang="en-US" altLang="ja-JP" sz="2800" dirty="0" smtClean="0"/>
          </a:p>
          <a:p>
            <a:r>
              <a:rPr lang="ja-JP" altLang="en-US" sz="2800" dirty="0" smtClean="0"/>
              <a:t>もしくは，</a:t>
            </a:r>
            <a:r>
              <a:rPr lang="en-US" altLang="ja-JP" sz="2800" dirty="0" smtClean="0"/>
              <a:t>”</a:t>
            </a:r>
            <a:r>
              <a:rPr lang="en-US" altLang="ja-JP" sz="2800" dirty="0" err="1" smtClean="0"/>
              <a:t>chmod</a:t>
            </a:r>
            <a:r>
              <a:rPr lang="en-US" altLang="ja-JP" sz="2800" dirty="0" smtClean="0"/>
              <a:t> –x test.sh”</a:t>
            </a:r>
            <a:r>
              <a:rPr lang="ja-JP" altLang="en-US" sz="2800" dirty="0" smtClean="0"/>
              <a:t>してから，</a:t>
            </a:r>
            <a:r>
              <a:rPr lang="en-US" altLang="ja-JP" sz="2800" dirty="0" smtClean="0"/>
              <a:t>”./test.sh”</a:t>
            </a:r>
            <a:endParaRPr lang="en-US" altLang="ja-JP" sz="2800" dirty="0"/>
          </a:p>
          <a:p>
            <a:endParaRPr kumimoji="1" lang="ja-JP" altLang="en-US" sz="2800" dirty="0"/>
          </a:p>
        </p:txBody>
      </p:sp>
      <p:sp>
        <p:nvSpPr>
          <p:cNvPr id="3" name="タイトル 2"/>
          <p:cNvSpPr>
            <a:spLocks noGrp="1"/>
          </p:cNvSpPr>
          <p:nvPr>
            <p:ph type="title"/>
          </p:nvPr>
        </p:nvSpPr>
        <p:spPr/>
        <p:txBody>
          <a:bodyPr/>
          <a:lstStyle/>
          <a:p>
            <a:r>
              <a:rPr kumimoji="1" lang="ja-JP" altLang="en-US" dirty="0" smtClean="0"/>
              <a:t>シェルスクリプトサンプル１</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78</a:t>
            </a:fld>
            <a:endParaRPr lang="ja-JP" altLang="en-US" dirty="0"/>
          </a:p>
        </p:txBody>
      </p:sp>
      <p:sp>
        <p:nvSpPr>
          <p:cNvPr id="5" name="正方形/長方形 4"/>
          <p:cNvSpPr/>
          <p:nvPr/>
        </p:nvSpPr>
        <p:spPr>
          <a:xfrm>
            <a:off x="2655692" y="4954396"/>
            <a:ext cx="3868616" cy="1200329"/>
          </a:xfrm>
          <a:prstGeom prst="rect">
            <a:avLst/>
          </a:prstGeom>
          <a:ln w="15875">
            <a:solidFill>
              <a:schemeClr val="tx1"/>
            </a:solidFill>
          </a:ln>
        </p:spPr>
        <p:txBody>
          <a:bodyPr wrap="square">
            <a:spAutoFit/>
          </a:bodyPr>
          <a:lstStyle/>
          <a:p>
            <a:pPr lvl="1"/>
            <a:r>
              <a:rPr lang="en-US" altLang="ja-JP" sz="2400" dirty="0" smtClean="0"/>
              <a:t>#!/bin/</a:t>
            </a:r>
            <a:r>
              <a:rPr lang="en-US" altLang="ja-JP" sz="2400" dirty="0" err="1" smtClean="0"/>
              <a:t>sh</a:t>
            </a:r>
            <a:endParaRPr lang="en-US" altLang="ja-JP" sz="2400" dirty="0" smtClean="0"/>
          </a:p>
          <a:p>
            <a:pPr lvl="1"/>
            <a:endParaRPr lang="en-US" altLang="ja-JP" sz="2400" dirty="0"/>
          </a:p>
          <a:p>
            <a:pPr lvl="1"/>
            <a:r>
              <a:rPr lang="en-US" altLang="ja-JP" sz="2400" dirty="0"/>
              <a:t>echo "Hello, World!"</a:t>
            </a:r>
          </a:p>
        </p:txBody>
      </p:sp>
    </p:spTree>
    <p:extLst>
      <p:ext uri="{BB962C8B-B14F-4D97-AF65-F5344CB8AC3E}">
        <p14:creationId xmlns:p14="http://schemas.microsoft.com/office/powerpoint/2010/main" val="183003181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smtClean="0"/>
              <a:t>test.sh</a:t>
            </a:r>
            <a:r>
              <a:rPr lang="ja-JP" altLang="en-US" dirty="0" smtClean="0"/>
              <a:t>でファイルを作成して以下を記述</a:t>
            </a:r>
            <a:endParaRPr lang="en-US" altLang="ja-JP" dirty="0"/>
          </a:p>
          <a:p>
            <a:r>
              <a:rPr lang="en-US" altLang="ja-JP" dirty="0" smtClean="0"/>
              <a:t>#</a:t>
            </a:r>
            <a:r>
              <a:rPr lang="ja-JP" altLang="en-US" dirty="0" smtClean="0"/>
              <a:t>以下はコメント（冒頭を除く）</a:t>
            </a:r>
            <a:endParaRPr lang="en-US" altLang="ja-JP" dirty="0" smtClean="0"/>
          </a:p>
          <a:p>
            <a:r>
              <a:rPr lang="ja-JP" altLang="en-US" dirty="0" smtClean="0"/>
              <a:t>このシェルスクリプトは，画面をクリアしたあとに</a:t>
            </a:r>
            <a:r>
              <a:rPr lang="en-US" altLang="ja-JP" dirty="0" smtClean="0"/>
              <a:t>ls</a:t>
            </a:r>
            <a:r>
              <a:rPr lang="ja-JP" altLang="en-US" dirty="0" smtClean="0"/>
              <a:t>を実行するスクリプト</a:t>
            </a:r>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シェルスクリプトサンプル２</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79</a:t>
            </a:fld>
            <a:endParaRPr lang="ja-JP" altLang="en-US" dirty="0"/>
          </a:p>
        </p:txBody>
      </p:sp>
      <p:sp>
        <p:nvSpPr>
          <p:cNvPr id="5" name="正方形/長方形 4"/>
          <p:cNvSpPr/>
          <p:nvPr/>
        </p:nvSpPr>
        <p:spPr>
          <a:xfrm>
            <a:off x="2655692" y="4345569"/>
            <a:ext cx="3868616" cy="2308324"/>
          </a:xfrm>
          <a:prstGeom prst="rect">
            <a:avLst/>
          </a:prstGeom>
          <a:ln w="15875">
            <a:solidFill>
              <a:schemeClr val="tx1"/>
            </a:solidFill>
          </a:ln>
        </p:spPr>
        <p:txBody>
          <a:bodyPr wrap="square">
            <a:spAutoFit/>
          </a:bodyPr>
          <a:lstStyle/>
          <a:p>
            <a:pPr lvl="1"/>
            <a:r>
              <a:rPr lang="en-US" altLang="ja-JP" sz="2400" dirty="0" smtClean="0"/>
              <a:t>#!/bin/</a:t>
            </a:r>
            <a:r>
              <a:rPr lang="en-US" altLang="ja-JP" sz="2400" dirty="0" err="1" smtClean="0"/>
              <a:t>sh</a:t>
            </a:r>
            <a:endParaRPr lang="en-US" altLang="ja-JP" sz="2400" dirty="0" smtClean="0"/>
          </a:p>
          <a:p>
            <a:pPr lvl="1"/>
            <a:endParaRPr lang="en-US" altLang="ja-JP" sz="2400" dirty="0" smtClean="0"/>
          </a:p>
          <a:p>
            <a:pPr lvl="1"/>
            <a:r>
              <a:rPr lang="en-US" altLang="ja-JP" sz="2400" dirty="0" smtClean="0"/>
              <a:t>#</a:t>
            </a:r>
            <a:r>
              <a:rPr lang="ja-JP" altLang="en-US" sz="2400" dirty="0" smtClean="0"/>
              <a:t>画面をクリア</a:t>
            </a:r>
            <a:endParaRPr lang="en-US" altLang="ja-JP" sz="2400" dirty="0"/>
          </a:p>
          <a:p>
            <a:pPr lvl="1"/>
            <a:r>
              <a:rPr lang="en-US" altLang="ja-JP" sz="2400" dirty="0" smtClean="0"/>
              <a:t>clear</a:t>
            </a:r>
          </a:p>
          <a:p>
            <a:pPr lvl="1"/>
            <a:r>
              <a:rPr lang="en-US" altLang="ja-JP" sz="2400" dirty="0" smtClean="0"/>
              <a:t>#ls</a:t>
            </a:r>
            <a:r>
              <a:rPr lang="ja-JP" altLang="en-US" sz="2400" dirty="0" smtClean="0"/>
              <a:t>の命令</a:t>
            </a:r>
            <a:endParaRPr lang="en-US" altLang="ja-JP" sz="2400" dirty="0"/>
          </a:p>
          <a:p>
            <a:pPr lvl="1"/>
            <a:r>
              <a:rPr lang="en-US" altLang="ja-JP" sz="2400" dirty="0"/>
              <a:t>ls -l -</a:t>
            </a:r>
            <a:r>
              <a:rPr lang="en-US" altLang="ja-JP" sz="2400" dirty="0" smtClean="0"/>
              <a:t>a</a:t>
            </a:r>
            <a:endParaRPr lang="en-US" altLang="ja-JP" sz="2400" dirty="0"/>
          </a:p>
        </p:txBody>
      </p:sp>
    </p:spTree>
    <p:extLst>
      <p:ext uri="{BB962C8B-B14F-4D97-AF65-F5344CB8AC3E}">
        <p14:creationId xmlns:p14="http://schemas.microsoft.com/office/powerpoint/2010/main" val="30853463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dirty="0" smtClean="0"/>
              <a:t>１週目：説明および演習</a:t>
            </a:r>
            <a:endParaRPr kumimoji="1" lang="en-US" altLang="ja-JP" dirty="0" smtClean="0"/>
          </a:p>
          <a:p>
            <a:r>
              <a:rPr lang="ja-JP" altLang="en-US" dirty="0" smtClean="0"/>
              <a:t>２週目：作業</a:t>
            </a:r>
            <a:endParaRPr lang="en-US" altLang="ja-JP" dirty="0" smtClean="0"/>
          </a:p>
          <a:p>
            <a:r>
              <a:rPr kumimoji="1" lang="ja-JP" altLang="en-US" dirty="0" smtClean="0"/>
              <a:t>３週目：作業</a:t>
            </a:r>
            <a:endParaRPr kumimoji="1" lang="en-US" altLang="ja-JP" dirty="0" smtClean="0"/>
          </a:p>
          <a:p>
            <a:r>
              <a:rPr lang="ja-JP" altLang="en-US" strike="sngStrike" dirty="0" smtClean="0"/>
              <a:t>４週目：作業および</a:t>
            </a:r>
            <a:r>
              <a:rPr lang="ja-JP" altLang="en-US" strike="sngStrike" dirty="0"/>
              <a:t>コンテスト</a:t>
            </a:r>
            <a:endParaRPr kumimoji="1" lang="en-US" altLang="ja-JP" strike="sngStrike" dirty="0" smtClean="0"/>
          </a:p>
          <a:p>
            <a:r>
              <a:rPr lang="ja-JP" altLang="en-US" dirty="0" smtClean="0"/>
              <a:t>４週目：作業</a:t>
            </a:r>
            <a:endParaRPr lang="en-US" altLang="ja-JP" dirty="0" smtClean="0"/>
          </a:p>
          <a:p>
            <a:r>
              <a:rPr lang="ja-JP" altLang="en-US" dirty="0" smtClean="0"/>
              <a:t>５週目</a:t>
            </a:r>
            <a:r>
              <a:rPr lang="ja-JP" altLang="en-US" dirty="0"/>
              <a:t>：作業</a:t>
            </a:r>
            <a:endParaRPr lang="en-US" altLang="ja-JP" dirty="0"/>
          </a:p>
          <a:p>
            <a:pPr lvl="1"/>
            <a:r>
              <a:rPr kumimoji="1" lang="ja-JP" altLang="en-US" dirty="0" smtClean="0"/>
              <a:t>本来はチームで分担して進めるものを，個人で行うため，</a:t>
            </a:r>
            <a:r>
              <a:rPr kumimoji="1" lang="en-US" altLang="ja-JP" dirty="0" smtClean="0"/>
              <a:t>4</a:t>
            </a:r>
            <a:r>
              <a:rPr kumimoji="1" lang="ja-JP" altLang="en-US" dirty="0" smtClean="0"/>
              <a:t>～５週でいつもよりも作業時間を長く，コンテストを削除</a:t>
            </a:r>
            <a:endParaRPr kumimoji="1" lang="en-US" altLang="ja-JP" dirty="0" smtClean="0"/>
          </a:p>
          <a:p>
            <a:endParaRPr kumimoji="1" lang="ja-JP" altLang="en-US" dirty="0"/>
          </a:p>
        </p:txBody>
      </p:sp>
      <p:sp>
        <p:nvSpPr>
          <p:cNvPr id="3" name="タイトル 2"/>
          <p:cNvSpPr>
            <a:spLocks noGrp="1"/>
          </p:cNvSpPr>
          <p:nvPr>
            <p:ph type="title"/>
          </p:nvPr>
        </p:nvSpPr>
        <p:spPr/>
        <p:txBody>
          <a:bodyPr/>
          <a:lstStyle/>
          <a:p>
            <a:r>
              <a:rPr kumimoji="1" lang="ja-JP" altLang="en-US" dirty="0" smtClean="0"/>
              <a:t>スケジュール</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a:t>
            </a:fld>
            <a:endParaRPr lang="ja-JP" altLang="en-US" dirty="0"/>
          </a:p>
        </p:txBody>
      </p:sp>
    </p:spTree>
    <p:extLst>
      <p:ext uri="{BB962C8B-B14F-4D97-AF65-F5344CB8AC3E}">
        <p14:creationId xmlns:p14="http://schemas.microsoft.com/office/powerpoint/2010/main" val="249819864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smtClean="0"/>
              <a:t>#</a:t>
            </a:r>
            <a:r>
              <a:rPr kumimoji="1" lang="ja-JP" altLang="en-US" dirty="0" smtClean="0"/>
              <a:t>以降はコメント行</a:t>
            </a:r>
            <a:endParaRPr kumimoji="1" lang="en-US" altLang="ja-JP" dirty="0" smtClean="0"/>
          </a:p>
          <a:p>
            <a:r>
              <a:rPr lang="en-US" altLang="ja-JP" dirty="0" smtClean="0"/>
              <a:t>\</a:t>
            </a:r>
            <a:r>
              <a:rPr lang="ja-JP" altLang="en-US" dirty="0" smtClean="0"/>
              <a:t>で途中改行できる</a:t>
            </a:r>
            <a:endParaRPr kumimoji="1" lang="ja-JP" altLang="en-US" dirty="0"/>
          </a:p>
        </p:txBody>
      </p:sp>
      <p:sp>
        <p:nvSpPr>
          <p:cNvPr id="3" name="タイトル 2"/>
          <p:cNvSpPr>
            <a:spLocks noGrp="1"/>
          </p:cNvSpPr>
          <p:nvPr>
            <p:ph type="title"/>
          </p:nvPr>
        </p:nvSpPr>
        <p:spPr/>
        <p:txBody>
          <a:bodyPr>
            <a:normAutofit/>
          </a:bodyPr>
          <a:lstStyle/>
          <a:p>
            <a:r>
              <a:rPr kumimoji="1" lang="ja-JP" altLang="en-US" dirty="0" smtClean="0"/>
              <a:t>文法</a:t>
            </a:r>
            <a:r>
              <a:rPr lang="ja-JP" altLang="en-US" dirty="0"/>
              <a:t>（</a:t>
            </a:r>
            <a:r>
              <a:rPr kumimoji="1" lang="ja-JP" altLang="en-US" dirty="0" smtClean="0"/>
              <a:t>コメント</a:t>
            </a:r>
            <a:r>
              <a:rPr lang="ja-JP" altLang="en-US" dirty="0" smtClean="0"/>
              <a:t>，改行）</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80</a:t>
            </a:fld>
            <a:endParaRPr lang="ja-JP" altLang="en-US" dirty="0"/>
          </a:p>
        </p:txBody>
      </p:sp>
      <p:sp>
        <p:nvSpPr>
          <p:cNvPr id="6" name="正方形/長方形 5"/>
          <p:cNvSpPr/>
          <p:nvPr/>
        </p:nvSpPr>
        <p:spPr>
          <a:xfrm>
            <a:off x="2286000" y="2875003"/>
            <a:ext cx="4572000" cy="1938992"/>
          </a:xfrm>
          <a:prstGeom prst="rect">
            <a:avLst/>
          </a:prstGeom>
          <a:ln w="15875">
            <a:solidFill>
              <a:schemeClr val="tx1"/>
            </a:solidFill>
          </a:ln>
        </p:spPr>
        <p:txBody>
          <a:bodyPr>
            <a:spAutoFit/>
          </a:bodyPr>
          <a:lstStyle/>
          <a:p>
            <a:r>
              <a:rPr lang="ja-JP" altLang="en-US" sz="2400" dirty="0"/>
              <a:t>#!/bin/sh</a:t>
            </a:r>
          </a:p>
          <a:p>
            <a:r>
              <a:rPr lang="ja-JP" altLang="en-US" sz="2400" dirty="0"/>
              <a:t># コメント</a:t>
            </a:r>
          </a:p>
          <a:p>
            <a:r>
              <a:rPr lang="ja-JP" altLang="en-US" sz="2400" dirty="0"/>
              <a:t>echo "Hello, \</a:t>
            </a:r>
          </a:p>
          <a:p>
            <a:r>
              <a:rPr lang="ja-JP" altLang="en-US" sz="2400" dirty="0"/>
              <a:t>bourne shell world."</a:t>
            </a:r>
          </a:p>
          <a:p>
            <a:r>
              <a:rPr lang="ja-JP" altLang="en-US" sz="2400" dirty="0"/>
              <a:t>exit 0</a:t>
            </a:r>
          </a:p>
        </p:txBody>
      </p:sp>
    </p:spTree>
    <p:extLst>
      <p:ext uri="{BB962C8B-B14F-4D97-AF65-F5344CB8AC3E}">
        <p14:creationId xmlns:p14="http://schemas.microsoft.com/office/powerpoint/2010/main" val="215627645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文法（変数）</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81</a:t>
            </a:fld>
            <a:endParaRPr lang="ja-JP" altLang="en-US" dirty="0"/>
          </a:p>
        </p:txBody>
      </p:sp>
      <p:sp>
        <p:nvSpPr>
          <p:cNvPr id="6" name="正方形/長方形 5"/>
          <p:cNvSpPr/>
          <p:nvPr/>
        </p:nvSpPr>
        <p:spPr>
          <a:xfrm>
            <a:off x="312420" y="2222310"/>
            <a:ext cx="5013172" cy="3170099"/>
          </a:xfrm>
          <a:prstGeom prst="rect">
            <a:avLst/>
          </a:prstGeom>
        </p:spPr>
        <p:txBody>
          <a:bodyPr wrap="square">
            <a:spAutoFit/>
          </a:bodyPr>
          <a:lstStyle/>
          <a:p>
            <a:r>
              <a:rPr lang="ja-JP" altLang="en-US" sz="2800" b="1" dirty="0"/>
              <a:t>値の代入（宣言がいらない）</a:t>
            </a:r>
            <a:endParaRPr lang="en-US" altLang="ja-JP" sz="2800" b="1" dirty="0"/>
          </a:p>
          <a:p>
            <a:r>
              <a:rPr lang="en-US" altLang="ja-JP" sz="1600" dirty="0" smtClean="0"/>
              <a:t>VAR=value</a:t>
            </a:r>
          </a:p>
          <a:p>
            <a:r>
              <a:rPr lang="ja-JP" altLang="en-US" sz="1600" dirty="0" smtClean="0"/>
              <a:t>（＝の前後にスペースを入れないこと！）</a:t>
            </a:r>
            <a:endParaRPr lang="en-US" altLang="ja-JP" sz="1600" dirty="0"/>
          </a:p>
          <a:p>
            <a:endParaRPr lang="en-US" altLang="ja-JP" sz="1600" dirty="0"/>
          </a:p>
          <a:p>
            <a:endParaRPr lang="en-US" altLang="ja-JP" sz="1600" dirty="0"/>
          </a:p>
          <a:p>
            <a:r>
              <a:rPr lang="ja-JP" altLang="en-US" sz="2800" b="1" dirty="0"/>
              <a:t>値の参照</a:t>
            </a:r>
          </a:p>
          <a:p>
            <a:r>
              <a:rPr lang="en-US" altLang="ja-JP" sz="1600" dirty="0"/>
              <a:t>$VAR</a:t>
            </a:r>
          </a:p>
          <a:p>
            <a:r>
              <a:rPr lang="en-US" altLang="ja-JP" sz="1600" dirty="0"/>
              <a:t>${VAR}</a:t>
            </a:r>
          </a:p>
          <a:p>
            <a:r>
              <a:rPr lang="ja-JP" altLang="en-US" sz="1600" dirty="0"/>
              <a:t>参照の仕方の違いは，スペース，スラッシュ，コロン，ハイフンといった記号の文字列内での処理で異なります．</a:t>
            </a:r>
          </a:p>
        </p:txBody>
      </p:sp>
      <p:sp>
        <p:nvSpPr>
          <p:cNvPr id="7" name="正方形/長方形 6"/>
          <p:cNvSpPr/>
          <p:nvPr/>
        </p:nvSpPr>
        <p:spPr>
          <a:xfrm>
            <a:off x="5506895" y="3411096"/>
            <a:ext cx="3436883" cy="1754326"/>
          </a:xfrm>
          <a:prstGeom prst="rect">
            <a:avLst/>
          </a:prstGeom>
          <a:ln w="15875">
            <a:solidFill>
              <a:schemeClr val="tx1"/>
            </a:solidFill>
          </a:ln>
        </p:spPr>
        <p:txBody>
          <a:bodyPr wrap="square">
            <a:spAutoFit/>
          </a:bodyPr>
          <a:lstStyle/>
          <a:p>
            <a:r>
              <a:rPr lang="ja-JP" altLang="en-US" sz="1350" dirty="0" smtClean="0"/>
              <a:t>#</a:t>
            </a:r>
            <a:r>
              <a:rPr lang="ja-JP" altLang="en-US" sz="1350" dirty="0"/>
              <a:t>!/bin/sh</a:t>
            </a:r>
          </a:p>
          <a:p>
            <a:r>
              <a:rPr lang="ja-JP" altLang="en-US" sz="1350" dirty="0"/>
              <a:t> </a:t>
            </a:r>
          </a:p>
          <a:p>
            <a:r>
              <a:rPr lang="ja-JP" altLang="en-US" sz="1350" dirty="0"/>
              <a:t>COLOR=green</a:t>
            </a:r>
          </a:p>
          <a:p>
            <a:r>
              <a:rPr lang="ja-JP" altLang="en-US" sz="1350" dirty="0"/>
              <a:t>echo "/home/who/$COLOR/here"</a:t>
            </a:r>
          </a:p>
          <a:p>
            <a:r>
              <a:rPr lang="ja-JP" altLang="en-US" sz="1350" dirty="0"/>
              <a:t>echo "/home/who/${COLOR}/here"</a:t>
            </a:r>
          </a:p>
          <a:p>
            <a:r>
              <a:rPr lang="ja-JP" altLang="en-US" sz="1350" dirty="0"/>
              <a:t>echo "This looks $COLORish"</a:t>
            </a:r>
          </a:p>
          <a:p>
            <a:r>
              <a:rPr lang="ja-JP" altLang="en-US" sz="1350" dirty="0"/>
              <a:t>echo "This seems ${COLOR}ish"</a:t>
            </a:r>
          </a:p>
          <a:p>
            <a:r>
              <a:rPr lang="ja-JP" altLang="en-US" sz="1350" dirty="0"/>
              <a:t>exit 0</a:t>
            </a:r>
          </a:p>
        </p:txBody>
      </p:sp>
    </p:spTree>
    <p:extLst>
      <p:ext uri="{BB962C8B-B14F-4D97-AF65-F5344CB8AC3E}">
        <p14:creationId xmlns:p14="http://schemas.microsoft.com/office/powerpoint/2010/main" val="193422628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pPr marL="0" indent="0">
              <a:buNone/>
            </a:pPr>
            <a:r>
              <a:rPr lang="ja-JP" altLang="en-US" dirty="0" smtClean="0"/>
              <a:t>引数などを使うことが出来る</a:t>
            </a:r>
            <a:endParaRPr kumimoji="1" lang="ja-JP" altLang="en-US" dirty="0" smtClean="0"/>
          </a:p>
          <a:p>
            <a:pPr lvl="1"/>
            <a:r>
              <a:rPr lang="en-US" altLang="ja-JP" dirty="0" smtClean="0"/>
              <a:t>C</a:t>
            </a:r>
            <a:r>
              <a:rPr lang="ja-JP" altLang="en-US" dirty="0" smtClean="0"/>
              <a:t>の場合は，</a:t>
            </a:r>
            <a:r>
              <a:rPr lang="en-US" altLang="ja-JP" dirty="0" err="1" smtClean="0"/>
              <a:t>i</a:t>
            </a:r>
            <a:r>
              <a:rPr kumimoji="1" lang="en-US" altLang="ja-JP" dirty="0" err="1" smtClean="0"/>
              <a:t>nt</a:t>
            </a:r>
            <a:r>
              <a:rPr kumimoji="1" lang="en-US" altLang="ja-JP" dirty="0" smtClean="0"/>
              <a:t> main (</a:t>
            </a:r>
            <a:r>
              <a:rPr kumimoji="1" lang="en-US" altLang="ja-JP" dirty="0" err="1" smtClean="0"/>
              <a:t>int</a:t>
            </a:r>
            <a:r>
              <a:rPr kumimoji="1" lang="en-US" altLang="ja-JP" dirty="0" smtClean="0"/>
              <a:t> </a:t>
            </a:r>
            <a:r>
              <a:rPr kumimoji="1" lang="en-US" altLang="ja-JP" dirty="0" err="1" smtClean="0"/>
              <a:t>argc</a:t>
            </a:r>
            <a:r>
              <a:rPr kumimoji="1" lang="en-US" altLang="ja-JP" dirty="0" smtClean="0"/>
              <a:t>, char** </a:t>
            </a:r>
            <a:r>
              <a:rPr kumimoji="1" lang="en-US" altLang="ja-JP" dirty="0" err="1" smtClean="0"/>
              <a:t>argcv</a:t>
            </a:r>
            <a:r>
              <a:rPr kumimoji="1" lang="en-US" altLang="ja-JP" dirty="0" smtClean="0"/>
              <a:t>)</a:t>
            </a:r>
          </a:p>
        </p:txBody>
      </p:sp>
      <p:sp>
        <p:nvSpPr>
          <p:cNvPr id="3" name="タイトル 2"/>
          <p:cNvSpPr>
            <a:spLocks noGrp="1"/>
          </p:cNvSpPr>
          <p:nvPr>
            <p:ph type="title"/>
          </p:nvPr>
        </p:nvSpPr>
        <p:spPr/>
        <p:txBody>
          <a:bodyPr/>
          <a:lstStyle/>
          <a:p>
            <a:r>
              <a:rPr kumimoji="1" lang="ja-JP" altLang="en-US" dirty="0" smtClean="0"/>
              <a:t>特別な変数</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82</a:t>
            </a:fld>
            <a:endParaRPr lang="ja-JP" altLang="en-US" dirty="0"/>
          </a:p>
        </p:txBody>
      </p:sp>
      <p:graphicFrame>
        <p:nvGraphicFramePr>
          <p:cNvPr id="5" name="表 4"/>
          <p:cNvGraphicFramePr>
            <a:graphicFrameLocks noGrp="1"/>
          </p:cNvGraphicFramePr>
          <p:nvPr/>
        </p:nvGraphicFramePr>
        <p:xfrm>
          <a:off x="1811655" y="2963823"/>
          <a:ext cx="5520690" cy="1849760"/>
        </p:xfrm>
        <a:graphic>
          <a:graphicData uri="http://schemas.openxmlformats.org/drawingml/2006/table">
            <a:tbl>
              <a:tblPr/>
              <a:tblGrid>
                <a:gridCol w="2760345">
                  <a:extLst>
                    <a:ext uri="{9D8B030D-6E8A-4147-A177-3AD203B41FA5}">
                      <a16:colId xmlns:a16="http://schemas.microsoft.com/office/drawing/2014/main" val="20000"/>
                    </a:ext>
                  </a:extLst>
                </a:gridCol>
                <a:gridCol w="2760345">
                  <a:extLst>
                    <a:ext uri="{9D8B030D-6E8A-4147-A177-3AD203B41FA5}">
                      <a16:colId xmlns:a16="http://schemas.microsoft.com/office/drawing/2014/main" val="20001"/>
                    </a:ext>
                  </a:extLst>
                </a:gridCol>
              </a:tblGrid>
              <a:tr h="234315">
                <a:tc>
                  <a:txBody>
                    <a:bodyPr/>
                    <a:lstStyle/>
                    <a:p>
                      <a:r>
                        <a:rPr lang="en-US" altLang="ja-JP" sz="1400">
                          <a:effectLst/>
                        </a:rPr>
                        <a:t>$0</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tc>
                  <a:txBody>
                    <a:bodyPr/>
                    <a:lstStyle/>
                    <a:p>
                      <a:r>
                        <a:rPr lang="ja-JP" altLang="en-US" sz="1400">
                          <a:effectLst/>
                        </a:rPr>
                        <a:t>スクリプト名</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extLst>
                  <a:ext uri="{0D108BD9-81ED-4DB2-BD59-A6C34878D82A}">
                    <a16:rowId xmlns:a16="http://schemas.microsoft.com/office/drawing/2014/main" val="10000"/>
                  </a:ext>
                </a:extLst>
              </a:tr>
              <a:tr h="234315">
                <a:tc>
                  <a:txBody>
                    <a:bodyPr/>
                    <a:lstStyle/>
                    <a:p>
                      <a:r>
                        <a:rPr lang="en-US" altLang="ja-JP" sz="1400">
                          <a:effectLst/>
                        </a:rPr>
                        <a:t>$1 〜 $9</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tc>
                  <a:txBody>
                    <a:bodyPr/>
                    <a:lstStyle/>
                    <a:p>
                      <a:r>
                        <a:rPr lang="ja-JP" altLang="en-US" sz="1400">
                          <a:effectLst/>
                        </a:rPr>
                        <a:t>引数１番目から９番目</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extLst>
                  <a:ext uri="{0D108BD9-81ED-4DB2-BD59-A6C34878D82A}">
                    <a16:rowId xmlns:a16="http://schemas.microsoft.com/office/drawing/2014/main" val="10001"/>
                  </a:ext>
                </a:extLst>
              </a:tr>
              <a:tr h="440055">
                <a:tc>
                  <a:txBody>
                    <a:bodyPr/>
                    <a:lstStyle/>
                    <a:p>
                      <a:r>
                        <a:rPr lang="en-US" altLang="ja-JP" sz="1400">
                          <a:effectLst/>
                        </a:rPr>
                        <a:t>$*</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tc>
                  <a:txBody>
                    <a:bodyPr/>
                    <a:lstStyle/>
                    <a:p>
                      <a:r>
                        <a:rPr lang="ja-JP" altLang="en-US" sz="1400">
                          <a:effectLst/>
                        </a:rPr>
                        <a:t>すべての引数（</a:t>
                      </a:r>
                      <a:r>
                        <a:rPr lang="en-US" altLang="ja-JP" sz="1400">
                          <a:effectLst/>
                        </a:rPr>
                        <a:t>"$*"</a:t>
                      </a:r>
                      <a:r>
                        <a:rPr lang="ja-JP" altLang="en-US" sz="1400">
                          <a:effectLst/>
                        </a:rPr>
                        <a:t>とした場合、</a:t>
                      </a:r>
                      <a:r>
                        <a:rPr lang="en-US" altLang="ja-JP" sz="1400">
                          <a:effectLst/>
                        </a:rPr>
                        <a:t>"$1 $2 …"</a:t>
                      </a:r>
                      <a:r>
                        <a:rPr lang="ja-JP" altLang="en-US" sz="1400">
                          <a:effectLst/>
                        </a:rPr>
                        <a:t>のように展開）</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extLst>
                  <a:ext uri="{0D108BD9-81ED-4DB2-BD59-A6C34878D82A}">
                    <a16:rowId xmlns:a16="http://schemas.microsoft.com/office/drawing/2014/main" val="10002"/>
                  </a:ext>
                </a:extLst>
              </a:tr>
              <a:tr h="645795">
                <a:tc>
                  <a:txBody>
                    <a:bodyPr/>
                    <a:lstStyle/>
                    <a:p>
                      <a:r>
                        <a:rPr lang="en-US" altLang="ja-JP" sz="1400">
                          <a:effectLst/>
                        </a:rPr>
                        <a:t>$@</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tc>
                  <a:txBody>
                    <a:bodyPr/>
                    <a:lstStyle/>
                    <a:p>
                      <a:r>
                        <a:rPr lang="ja-JP" altLang="en-US" sz="1400">
                          <a:effectLst/>
                        </a:rPr>
                        <a:t>すべての引数（ダブルクォートで囲んだ場合の処理が </a:t>
                      </a:r>
                      <a:r>
                        <a:rPr lang="en-US" altLang="ja-JP" sz="1400">
                          <a:effectLst/>
                        </a:rPr>
                        <a:t>$* </a:t>
                      </a:r>
                      <a:r>
                        <a:rPr lang="ja-JP" altLang="en-US" sz="1400">
                          <a:effectLst/>
                        </a:rPr>
                        <a:t>と異なり個別に引用される）</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extLst>
                  <a:ext uri="{0D108BD9-81ED-4DB2-BD59-A6C34878D82A}">
                    <a16:rowId xmlns:a16="http://schemas.microsoft.com/office/drawing/2014/main" val="10003"/>
                  </a:ext>
                </a:extLst>
              </a:tr>
              <a:tr h="234315">
                <a:tc>
                  <a:txBody>
                    <a:bodyPr/>
                    <a:lstStyle/>
                    <a:p>
                      <a:r>
                        <a:rPr lang="en-US" altLang="ja-JP" sz="1400">
                          <a:effectLst/>
                        </a:rPr>
                        <a:t>$#</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tc>
                  <a:txBody>
                    <a:bodyPr/>
                    <a:lstStyle/>
                    <a:p>
                      <a:r>
                        <a:rPr lang="ja-JP" altLang="en-US" sz="1400" dirty="0">
                          <a:effectLst/>
                        </a:rPr>
                        <a:t>引数の数</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76739339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if</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83</a:t>
            </a:fld>
            <a:endParaRPr lang="ja-JP" altLang="en-US" dirty="0"/>
          </a:p>
        </p:txBody>
      </p:sp>
      <p:sp>
        <p:nvSpPr>
          <p:cNvPr id="5" name="正方形/長方形 4"/>
          <p:cNvSpPr/>
          <p:nvPr/>
        </p:nvSpPr>
        <p:spPr>
          <a:xfrm>
            <a:off x="260212" y="1577776"/>
            <a:ext cx="4572000" cy="2677656"/>
          </a:xfrm>
          <a:prstGeom prst="rect">
            <a:avLst/>
          </a:prstGeom>
        </p:spPr>
        <p:txBody>
          <a:bodyPr>
            <a:spAutoFit/>
          </a:bodyPr>
          <a:lstStyle/>
          <a:p>
            <a:r>
              <a:rPr lang="ja-JP" altLang="en-US" sz="2400" dirty="0"/>
              <a:t>if 条件; then</a:t>
            </a:r>
          </a:p>
          <a:p>
            <a:r>
              <a:rPr lang="ja-JP" altLang="en-US" sz="2400" dirty="0"/>
              <a:t>     コマンド</a:t>
            </a:r>
          </a:p>
          <a:p>
            <a:r>
              <a:rPr lang="ja-JP" altLang="en-US" sz="2400" dirty="0"/>
              <a:t>elif 条件; then</a:t>
            </a:r>
          </a:p>
          <a:p>
            <a:r>
              <a:rPr lang="ja-JP" altLang="en-US" sz="2400" dirty="0"/>
              <a:t>     コマンド</a:t>
            </a:r>
          </a:p>
          <a:p>
            <a:r>
              <a:rPr lang="ja-JP" altLang="en-US" sz="2400" dirty="0"/>
              <a:t>else</a:t>
            </a:r>
          </a:p>
          <a:p>
            <a:r>
              <a:rPr lang="ja-JP" altLang="en-US" sz="2400" dirty="0"/>
              <a:t>     コマンド</a:t>
            </a:r>
          </a:p>
          <a:p>
            <a:r>
              <a:rPr lang="ja-JP" altLang="en-US" sz="2400" dirty="0"/>
              <a:t>fi</a:t>
            </a:r>
          </a:p>
        </p:txBody>
      </p:sp>
      <p:sp>
        <p:nvSpPr>
          <p:cNvPr id="7" name="正方形/長方形 6"/>
          <p:cNvSpPr/>
          <p:nvPr/>
        </p:nvSpPr>
        <p:spPr>
          <a:xfrm>
            <a:off x="3370061" y="1684328"/>
            <a:ext cx="5334323" cy="3416320"/>
          </a:xfrm>
          <a:prstGeom prst="rect">
            <a:avLst/>
          </a:prstGeom>
          <a:ln w="25400">
            <a:solidFill>
              <a:schemeClr val="tx1"/>
            </a:solidFill>
          </a:ln>
        </p:spPr>
        <p:txBody>
          <a:bodyPr wrap="square">
            <a:spAutoFit/>
          </a:bodyPr>
          <a:lstStyle/>
          <a:p>
            <a:r>
              <a:rPr lang="ja-JP" altLang="en-US" dirty="0"/>
              <a:t>#!/bin/sh</a:t>
            </a:r>
          </a:p>
          <a:p>
            <a:r>
              <a:rPr lang="ja-JP" altLang="en-US" dirty="0"/>
              <a:t>#</a:t>
            </a:r>
          </a:p>
          <a:p>
            <a:r>
              <a:rPr lang="ja-JP" altLang="en-US" dirty="0"/>
              <a:t>USER_ID=`/usr/bin/id -u`</a:t>
            </a:r>
          </a:p>
          <a:p>
            <a:r>
              <a:rPr lang="ja-JP" altLang="en-US" dirty="0"/>
              <a:t> </a:t>
            </a:r>
          </a:p>
          <a:p>
            <a:r>
              <a:rPr lang="ja-JP" altLang="en-US" dirty="0"/>
              <a:t>if [ $USER_ID -ne 0 ]; then</a:t>
            </a:r>
          </a:p>
          <a:p>
            <a:r>
              <a:rPr lang="ja-JP" altLang="en-US" dirty="0"/>
              <a:t>    echo "You must be super-user to execute $0"</a:t>
            </a:r>
          </a:p>
          <a:p>
            <a:r>
              <a:rPr lang="ja-JP" altLang="en-US" dirty="0"/>
              <a:t>    exit 1</a:t>
            </a:r>
          </a:p>
          <a:p>
            <a:r>
              <a:rPr lang="ja-JP" altLang="en-US" dirty="0"/>
              <a:t>fi</a:t>
            </a:r>
          </a:p>
          <a:p>
            <a:r>
              <a:rPr lang="ja-JP" altLang="en-US" dirty="0"/>
              <a:t> </a:t>
            </a:r>
          </a:p>
          <a:p>
            <a:r>
              <a:rPr lang="ja-JP" altLang="en-US" dirty="0"/>
              <a:t>echo "Welcome to $0 script world"</a:t>
            </a:r>
          </a:p>
          <a:p>
            <a:r>
              <a:rPr lang="ja-JP" altLang="en-US" dirty="0"/>
              <a:t> </a:t>
            </a:r>
          </a:p>
          <a:p>
            <a:r>
              <a:rPr lang="ja-JP" altLang="en-US" dirty="0"/>
              <a:t>exit 0</a:t>
            </a:r>
          </a:p>
        </p:txBody>
      </p:sp>
      <p:sp>
        <p:nvSpPr>
          <p:cNvPr id="8" name="テキスト ボックス 7"/>
          <p:cNvSpPr txBox="1"/>
          <p:nvPr/>
        </p:nvSpPr>
        <p:spPr>
          <a:xfrm>
            <a:off x="1127629" y="5232904"/>
            <a:ext cx="7109639" cy="507831"/>
          </a:xfrm>
          <a:prstGeom prst="rect">
            <a:avLst/>
          </a:prstGeom>
          <a:noFill/>
        </p:spPr>
        <p:txBody>
          <a:bodyPr wrap="none" rtlCol="0">
            <a:spAutoFit/>
          </a:bodyPr>
          <a:lstStyle/>
          <a:p>
            <a:pPr>
              <a:spcBef>
                <a:spcPts val="450"/>
              </a:spcBef>
              <a:spcAft>
                <a:spcPts val="450"/>
              </a:spcAft>
            </a:pPr>
            <a:r>
              <a:rPr lang="ja-JP" altLang="en-US" sz="2700" dirty="0"/>
              <a:t>スーパーユーザー以外は修了する</a:t>
            </a:r>
            <a:r>
              <a:rPr lang="ja-JP" altLang="en-US" sz="2700" dirty="0" smtClean="0"/>
              <a:t>プロ</a:t>
            </a:r>
            <a:r>
              <a:rPr lang="ja-JP" altLang="en-US" sz="2700" dirty="0"/>
              <a:t>グ</a:t>
            </a:r>
            <a:r>
              <a:rPr lang="ja-JP" altLang="en-US" sz="2700" dirty="0" smtClean="0"/>
              <a:t>ラム</a:t>
            </a:r>
            <a:endParaRPr lang="ja-JP" altLang="en-US" sz="2700" dirty="0"/>
          </a:p>
        </p:txBody>
      </p:sp>
    </p:spTree>
    <p:extLst>
      <p:ext uri="{BB962C8B-B14F-4D97-AF65-F5344CB8AC3E}">
        <p14:creationId xmlns:p14="http://schemas.microsoft.com/office/powerpoint/2010/main" val="337835866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for</a:t>
            </a:r>
            <a:r>
              <a:rPr kumimoji="1" lang="ja-JP" altLang="en-US" dirty="0" smtClean="0"/>
              <a:t>ループ</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84</a:t>
            </a:fld>
            <a:endParaRPr lang="ja-JP" altLang="en-US" dirty="0"/>
          </a:p>
        </p:txBody>
      </p:sp>
      <p:sp>
        <p:nvSpPr>
          <p:cNvPr id="5" name="正方形/長方形 4"/>
          <p:cNvSpPr/>
          <p:nvPr/>
        </p:nvSpPr>
        <p:spPr>
          <a:xfrm>
            <a:off x="407598" y="1361000"/>
            <a:ext cx="2898309" cy="1569660"/>
          </a:xfrm>
          <a:prstGeom prst="rect">
            <a:avLst/>
          </a:prstGeom>
        </p:spPr>
        <p:txBody>
          <a:bodyPr wrap="square">
            <a:spAutoFit/>
          </a:bodyPr>
          <a:lstStyle/>
          <a:p>
            <a:r>
              <a:rPr lang="ja-JP" altLang="en-US" sz="2400" dirty="0"/>
              <a:t>for 変数 in リスト</a:t>
            </a:r>
          </a:p>
          <a:p>
            <a:r>
              <a:rPr lang="ja-JP" altLang="en-US" sz="2400" dirty="0"/>
              <a:t>do</a:t>
            </a:r>
          </a:p>
          <a:p>
            <a:r>
              <a:rPr lang="ja-JP" altLang="en-US" sz="2400" dirty="0"/>
              <a:t>     コマンド</a:t>
            </a:r>
          </a:p>
          <a:p>
            <a:r>
              <a:rPr lang="ja-JP" altLang="en-US" sz="2400" dirty="0"/>
              <a:t>done</a:t>
            </a:r>
          </a:p>
        </p:txBody>
      </p:sp>
      <p:sp>
        <p:nvSpPr>
          <p:cNvPr id="6" name="正方形/長方形 5"/>
          <p:cNvSpPr/>
          <p:nvPr/>
        </p:nvSpPr>
        <p:spPr>
          <a:xfrm>
            <a:off x="1747265" y="3546303"/>
            <a:ext cx="6801397" cy="2031325"/>
          </a:xfrm>
          <a:prstGeom prst="rect">
            <a:avLst/>
          </a:prstGeom>
          <a:ln w="22225">
            <a:solidFill>
              <a:schemeClr val="tx1"/>
            </a:solidFill>
          </a:ln>
        </p:spPr>
        <p:txBody>
          <a:bodyPr wrap="square">
            <a:spAutoFit/>
          </a:bodyPr>
          <a:lstStyle/>
          <a:p>
            <a:r>
              <a:rPr lang="ja-JP" altLang="en-US" dirty="0"/>
              <a:t>#!/bin/sh</a:t>
            </a:r>
          </a:p>
          <a:p>
            <a:r>
              <a:rPr lang="ja-JP" altLang="en-US" dirty="0"/>
              <a:t> </a:t>
            </a:r>
          </a:p>
          <a:p>
            <a:r>
              <a:rPr lang="ja-JP" altLang="en-US" dirty="0"/>
              <a:t>HOST_LIST="h1.example.com h2.example.com h3.example.com"</a:t>
            </a:r>
          </a:p>
          <a:p>
            <a:r>
              <a:rPr lang="ja-JP" altLang="en-US" dirty="0"/>
              <a:t>for HOST in $HOST_LIST</a:t>
            </a:r>
          </a:p>
          <a:p>
            <a:r>
              <a:rPr lang="ja-JP" altLang="en-US" dirty="0"/>
              <a:t>do</a:t>
            </a:r>
          </a:p>
          <a:p>
            <a:r>
              <a:rPr lang="ja-JP" altLang="en-US" dirty="0"/>
              <a:t>    echo "$HOST"</a:t>
            </a:r>
          </a:p>
          <a:p>
            <a:r>
              <a:rPr lang="ja-JP" altLang="en-US" dirty="0"/>
              <a:t>done</a:t>
            </a:r>
          </a:p>
        </p:txBody>
      </p:sp>
      <p:sp>
        <p:nvSpPr>
          <p:cNvPr id="7" name="テキスト ボックス 6"/>
          <p:cNvSpPr txBox="1"/>
          <p:nvPr/>
        </p:nvSpPr>
        <p:spPr>
          <a:xfrm>
            <a:off x="2921548" y="6158102"/>
            <a:ext cx="3300904" cy="507831"/>
          </a:xfrm>
          <a:prstGeom prst="rect">
            <a:avLst/>
          </a:prstGeom>
          <a:noFill/>
        </p:spPr>
        <p:txBody>
          <a:bodyPr wrap="none" rtlCol="0">
            <a:spAutoFit/>
          </a:bodyPr>
          <a:lstStyle/>
          <a:p>
            <a:pPr>
              <a:spcBef>
                <a:spcPts val="450"/>
              </a:spcBef>
              <a:spcAft>
                <a:spcPts val="450"/>
              </a:spcAft>
            </a:pPr>
            <a:r>
              <a:rPr lang="ja-JP" altLang="en-US" sz="2700" dirty="0"/>
              <a:t>ホスト数だけループ</a:t>
            </a:r>
          </a:p>
        </p:txBody>
      </p:sp>
    </p:spTree>
    <p:extLst>
      <p:ext uri="{BB962C8B-B14F-4D97-AF65-F5344CB8AC3E}">
        <p14:creationId xmlns:p14="http://schemas.microsoft.com/office/powerpoint/2010/main" val="303666555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変数は全部グローバル変数</a:t>
            </a:r>
            <a:r>
              <a:rPr lang="ja-JP" altLang="en-US" dirty="0" smtClean="0"/>
              <a:t>になることに注意．ローカル変数という概念はない</a:t>
            </a:r>
            <a:endParaRPr lang="en-US" altLang="ja-JP" dirty="0" smtClean="0"/>
          </a:p>
          <a:p>
            <a:endParaRPr kumimoji="1" lang="ja-JP" altLang="en-US" dirty="0"/>
          </a:p>
        </p:txBody>
      </p:sp>
      <p:sp>
        <p:nvSpPr>
          <p:cNvPr id="3" name="タイトル 2"/>
          <p:cNvSpPr>
            <a:spLocks noGrp="1"/>
          </p:cNvSpPr>
          <p:nvPr>
            <p:ph type="title"/>
          </p:nvPr>
        </p:nvSpPr>
        <p:spPr/>
        <p:txBody>
          <a:bodyPr/>
          <a:lstStyle/>
          <a:p>
            <a:r>
              <a:rPr kumimoji="1" lang="ja-JP" altLang="en-US" dirty="0" smtClean="0"/>
              <a:t>関数</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85</a:t>
            </a:fld>
            <a:endParaRPr lang="ja-JP" altLang="en-US" dirty="0"/>
          </a:p>
        </p:txBody>
      </p:sp>
      <p:sp>
        <p:nvSpPr>
          <p:cNvPr id="5" name="テキスト ボックス 4"/>
          <p:cNvSpPr txBox="1"/>
          <p:nvPr/>
        </p:nvSpPr>
        <p:spPr>
          <a:xfrm>
            <a:off x="1669568" y="3198430"/>
            <a:ext cx="3877985" cy="2139047"/>
          </a:xfrm>
          <a:prstGeom prst="rect">
            <a:avLst/>
          </a:prstGeom>
          <a:noFill/>
          <a:ln w="25400">
            <a:solidFill>
              <a:schemeClr val="tx1"/>
            </a:solidFill>
          </a:ln>
        </p:spPr>
        <p:txBody>
          <a:bodyPr wrap="none" rtlCol="0">
            <a:spAutoFit/>
          </a:bodyPr>
          <a:lstStyle/>
          <a:p>
            <a:pPr>
              <a:spcBef>
                <a:spcPts val="450"/>
              </a:spcBef>
              <a:spcAft>
                <a:spcPts val="450"/>
              </a:spcAft>
            </a:pPr>
            <a:r>
              <a:rPr lang="en-US" altLang="ja-JP" sz="2700" dirty="0"/>
              <a:t>name()</a:t>
            </a:r>
          </a:p>
          <a:p>
            <a:pPr>
              <a:spcBef>
                <a:spcPts val="450"/>
              </a:spcBef>
              <a:spcAft>
                <a:spcPts val="450"/>
              </a:spcAft>
            </a:pPr>
            <a:r>
              <a:rPr lang="en-US" altLang="ja-JP" sz="2700" dirty="0"/>
              <a:t>{</a:t>
            </a:r>
          </a:p>
          <a:p>
            <a:pPr>
              <a:spcBef>
                <a:spcPts val="450"/>
              </a:spcBef>
              <a:spcAft>
                <a:spcPts val="450"/>
              </a:spcAft>
            </a:pPr>
            <a:r>
              <a:rPr lang="en-US" altLang="ja-JP" sz="2700" dirty="0" smtClean="0"/>
              <a:t>	</a:t>
            </a:r>
            <a:r>
              <a:rPr lang="ja-JP" altLang="en-US" sz="2700" dirty="0" smtClean="0"/>
              <a:t>なにかコマンド　</a:t>
            </a:r>
            <a:endParaRPr lang="en-US" altLang="ja-JP" sz="2700" dirty="0"/>
          </a:p>
          <a:p>
            <a:pPr>
              <a:spcBef>
                <a:spcPts val="450"/>
              </a:spcBef>
              <a:spcAft>
                <a:spcPts val="450"/>
              </a:spcAft>
            </a:pPr>
            <a:r>
              <a:rPr lang="en-US" altLang="ja-JP" sz="2700" dirty="0"/>
              <a:t>}</a:t>
            </a:r>
            <a:endParaRPr lang="ja-JP" altLang="en-US" sz="2700" dirty="0"/>
          </a:p>
        </p:txBody>
      </p:sp>
    </p:spTree>
    <p:extLst>
      <p:ext uri="{BB962C8B-B14F-4D97-AF65-F5344CB8AC3E}">
        <p14:creationId xmlns:p14="http://schemas.microsoft.com/office/powerpoint/2010/main" val="289190842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smtClean="0"/>
              <a:t>シェルスクリプトの文法中にコマンドを実行する場合，そのコマンドの結果がほしい場合はバッククートで囲む</a:t>
            </a:r>
            <a:endParaRPr lang="en-US" altLang="ja-JP" dirty="0" smtClean="0"/>
          </a:p>
          <a:p>
            <a:pPr lvl="1"/>
            <a:r>
              <a:rPr lang="en-US" altLang="ja-JP" dirty="0" err="1" smtClean="0"/>
              <a:t>bname</a:t>
            </a:r>
            <a:r>
              <a:rPr lang="en-US" altLang="ja-JP" dirty="0"/>
              <a:t>=`</a:t>
            </a:r>
            <a:r>
              <a:rPr lang="en-US" altLang="ja-JP" dirty="0" err="1"/>
              <a:t>basename</a:t>
            </a:r>
            <a:r>
              <a:rPr lang="en-US" altLang="ja-JP" dirty="0"/>
              <a:t> ${image}`</a:t>
            </a:r>
            <a:endParaRPr lang="en-US" altLang="ja-JP" dirty="0" smtClean="0"/>
          </a:p>
          <a:p>
            <a:pPr lvl="1"/>
            <a:r>
              <a:rPr lang="en-US" altLang="ja-JP" dirty="0" smtClean="0"/>
              <a:t>echo </a:t>
            </a:r>
            <a:r>
              <a:rPr lang="en-US" altLang="ja-JP" dirty="0"/>
              <a:t>`</a:t>
            </a:r>
            <a:r>
              <a:rPr lang="en-US" altLang="ja-JP" dirty="0" err="1"/>
              <a:t>basename</a:t>
            </a:r>
            <a:r>
              <a:rPr lang="en-US" altLang="ja-JP" dirty="0"/>
              <a:t> ${template</a:t>
            </a:r>
            <a:r>
              <a:rPr lang="en-US" altLang="ja-JP" dirty="0" smtClean="0"/>
              <a:t>}`</a:t>
            </a:r>
          </a:p>
        </p:txBody>
      </p:sp>
      <p:sp>
        <p:nvSpPr>
          <p:cNvPr id="3" name="タイトル 2"/>
          <p:cNvSpPr>
            <a:spLocks noGrp="1"/>
          </p:cNvSpPr>
          <p:nvPr>
            <p:ph type="title"/>
          </p:nvPr>
        </p:nvSpPr>
        <p:spPr/>
        <p:txBody>
          <a:bodyPr/>
          <a:lstStyle/>
          <a:p>
            <a:r>
              <a:rPr lang="ja-JP" altLang="en-US" dirty="0"/>
              <a:t>バッククオート</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86</a:t>
            </a:fld>
            <a:endParaRPr lang="ja-JP" altLang="en-US" dirty="0"/>
          </a:p>
        </p:txBody>
      </p:sp>
    </p:spTree>
    <p:extLst>
      <p:ext uri="{BB962C8B-B14F-4D97-AF65-F5344CB8AC3E}">
        <p14:creationId xmlns:p14="http://schemas.microsoft.com/office/powerpoint/2010/main" val="39817408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a:t>初心者向けシェルスクリプトの基本コマンドの紹介</a:t>
            </a:r>
          </a:p>
          <a:p>
            <a:pPr lvl="1"/>
            <a:r>
              <a:rPr lang="en-US" altLang="ja-JP" sz="2000" dirty="0" smtClean="0">
                <a:hlinkClick r:id="rId2"/>
              </a:rPr>
              <a:t>https</a:t>
            </a:r>
            <a:r>
              <a:rPr lang="en-US" altLang="ja-JP" sz="2000" dirty="0">
                <a:hlinkClick r:id="rId2"/>
              </a:rPr>
              <a:t>://</a:t>
            </a:r>
            <a:r>
              <a:rPr lang="en-US" altLang="ja-JP" sz="2000" dirty="0" smtClean="0">
                <a:hlinkClick r:id="rId2"/>
              </a:rPr>
              <a:t>qiita.com/zayarwinttun/items/0dae4cb66d8f4bd2a337</a:t>
            </a:r>
            <a:endParaRPr lang="en-US" altLang="ja-JP" sz="2000" dirty="0" smtClean="0"/>
          </a:p>
          <a:p>
            <a:r>
              <a:rPr lang="ja-JP" altLang="en-US" dirty="0"/>
              <a:t>時代はシェルスクリプト</a:t>
            </a:r>
          </a:p>
          <a:p>
            <a:pPr lvl="1"/>
            <a:r>
              <a:rPr lang="en-US" altLang="ja-JP" sz="2000" dirty="0" smtClean="0">
                <a:hlinkClick r:id="rId3"/>
              </a:rPr>
              <a:t>https</a:t>
            </a:r>
            <a:r>
              <a:rPr lang="en-US" altLang="ja-JP" sz="2000" dirty="0">
                <a:hlinkClick r:id="rId3"/>
              </a:rPr>
              <a:t>://</a:t>
            </a:r>
            <a:r>
              <a:rPr lang="en-US" altLang="ja-JP" sz="2000" dirty="0" smtClean="0">
                <a:hlinkClick r:id="rId3"/>
              </a:rPr>
              <a:t>qiita.com/b4b4r07/items/726df1543fc48d2cb20b</a:t>
            </a:r>
            <a:endParaRPr lang="en-US" altLang="ja-JP" sz="2000" dirty="0" smtClean="0"/>
          </a:p>
          <a:p>
            <a:pPr lvl="1"/>
            <a:endParaRPr lang="en-US" altLang="ja-JP" dirty="0" smtClean="0"/>
          </a:p>
          <a:p>
            <a:endParaRPr kumimoji="1" lang="ja-JP" altLang="en-US" dirty="0"/>
          </a:p>
        </p:txBody>
      </p:sp>
      <p:sp>
        <p:nvSpPr>
          <p:cNvPr id="3" name="タイトル 2"/>
          <p:cNvSpPr>
            <a:spLocks noGrp="1"/>
          </p:cNvSpPr>
          <p:nvPr>
            <p:ph type="title"/>
          </p:nvPr>
        </p:nvSpPr>
        <p:spPr/>
        <p:txBody>
          <a:bodyPr/>
          <a:lstStyle/>
          <a:p>
            <a:r>
              <a:rPr kumimoji="1" lang="ja-JP" altLang="en-US" dirty="0" smtClean="0"/>
              <a:t>リンク</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87</a:t>
            </a:fld>
            <a:endParaRPr lang="ja-JP" altLang="en-US" dirty="0"/>
          </a:p>
        </p:txBody>
      </p:sp>
    </p:spTree>
    <p:extLst>
      <p:ext uri="{BB962C8B-B14F-4D97-AF65-F5344CB8AC3E}">
        <p14:creationId xmlns:p14="http://schemas.microsoft.com/office/powerpoint/2010/main" val="244884321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各命令を並列に実行することで高速化</a:t>
            </a:r>
            <a:endParaRPr kumimoji="1" lang="en-US" altLang="ja-JP" dirty="0" smtClean="0"/>
          </a:p>
          <a:p>
            <a:r>
              <a:rPr kumimoji="1" lang="ja-JP" altLang="en-US" dirty="0" smtClean="0"/>
              <a:t>詳しくは以下参照</a:t>
            </a:r>
            <a:endParaRPr kumimoji="1" lang="en-US" altLang="ja-JP" dirty="0" smtClean="0"/>
          </a:p>
          <a:p>
            <a:pPr lvl="1"/>
            <a:r>
              <a:rPr lang="ja-JP" altLang="en-US" dirty="0"/>
              <a:t>シェルスクリプトで単純に並列実行・直列実行を行う</a:t>
            </a:r>
          </a:p>
          <a:p>
            <a:pPr lvl="1"/>
            <a:r>
              <a:rPr lang="en-US" altLang="ja-JP" sz="2000" dirty="0" smtClean="0">
                <a:hlinkClick r:id="rId2"/>
              </a:rPr>
              <a:t>https</a:t>
            </a:r>
            <a:r>
              <a:rPr lang="en-US" altLang="ja-JP" sz="2000" dirty="0">
                <a:hlinkClick r:id="rId2"/>
              </a:rPr>
              <a:t>://</a:t>
            </a:r>
            <a:r>
              <a:rPr lang="en-US" altLang="ja-JP" sz="2000" dirty="0" smtClean="0">
                <a:hlinkClick r:id="rId2"/>
              </a:rPr>
              <a:t>qiita.com/nyango/items/7b6b719f248b2ee8d379</a:t>
            </a:r>
            <a:endParaRPr lang="en-US" altLang="ja-JP" sz="2000" dirty="0" smtClean="0"/>
          </a:p>
          <a:p>
            <a:endParaRPr kumimoji="1" lang="ja-JP" altLang="en-US" dirty="0"/>
          </a:p>
        </p:txBody>
      </p:sp>
      <p:sp>
        <p:nvSpPr>
          <p:cNvPr id="3" name="タイトル 2"/>
          <p:cNvSpPr>
            <a:spLocks noGrp="1"/>
          </p:cNvSpPr>
          <p:nvPr>
            <p:ph type="title"/>
          </p:nvPr>
        </p:nvSpPr>
        <p:spPr/>
        <p:txBody>
          <a:bodyPr/>
          <a:lstStyle/>
          <a:p>
            <a:r>
              <a:rPr kumimoji="1" lang="ja-JP" altLang="en-US" dirty="0" smtClean="0"/>
              <a:t>並列実行について</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88</a:t>
            </a:fld>
            <a:endParaRPr lang="ja-JP" altLang="en-US" dirty="0"/>
          </a:p>
        </p:txBody>
      </p:sp>
    </p:spTree>
    <p:extLst>
      <p:ext uri="{BB962C8B-B14F-4D97-AF65-F5344CB8AC3E}">
        <p14:creationId xmlns:p14="http://schemas.microsoft.com/office/powerpoint/2010/main" val="7761847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シェルスクリプトではなく，</a:t>
            </a:r>
            <a:r>
              <a:rPr kumimoji="1" lang="en-US" altLang="ja-JP" dirty="0" err="1" smtClean="0"/>
              <a:t>perl</a:t>
            </a:r>
            <a:r>
              <a:rPr kumimoji="1" lang="en-US" altLang="ja-JP" dirty="0" smtClean="0"/>
              <a:t>, python</a:t>
            </a:r>
            <a:r>
              <a:rPr kumimoji="1" lang="ja-JP" altLang="en-US" dirty="0" smtClean="0"/>
              <a:t>などのスクリプト言語を使っても可．</a:t>
            </a:r>
            <a:endParaRPr kumimoji="1" lang="en-US" altLang="ja-JP" dirty="0" smtClean="0"/>
          </a:p>
          <a:p>
            <a:r>
              <a:rPr lang="ja-JP" altLang="en-US" dirty="0" smtClean="0"/>
              <a:t>できのよいスクリプトも評価．</a:t>
            </a:r>
            <a:endParaRPr lang="en-US" altLang="ja-JP" dirty="0" smtClean="0"/>
          </a:p>
          <a:p>
            <a:r>
              <a:rPr kumimoji="1" lang="ja-JP" altLang="en-US" dirty="0" smtClean="0"/>
              <a:t>シェルスクリプトなどを駆使して，グラフを自動生成するプログラムを作ったり</a:t>
            </a:r>
            <a:r>
              <a:rPr kumimoji="1" lang="ja-JP" altLang="en-US" dirty="0" err="1" smtClean="0"/>
              <a:t>．．．</a:t>
            </a:r>
            <a:endParaRPr kumimoji="1" lang="ja-JP" altLang="en-US" dirty="0"/>
          </a:p>
        </p:txBody>
      </p:sp>
      <p:sp>
        <p:nvSpPr>
          <p:cNvPr id="3" name="タイトル 2"/>
          <p:cNvSpPr>
            <a:spLocks noGrp="1"/>
          </p:cNvSpPr>
          <p:nvPr>
            <p:ph type="title"/>
          </p:nvPr>
        </p:nvSpPr>
        <p:spPr/>
        <p:txBody>
          <a:bodyPr/>
          <a:lstStyle/>
          <a:p>
            <a:r>
              <a:rPr kumimoji="1" lang="ja-JP" altLang="en-US" dirty="0" smtClean="0"/>
              <a:t>コメント</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89</a:t>
            </a:fld>
            <a:endParaRPr lang="ja-JP" altLang="en-US" dirty="0"/>
          </a:p>
        </p:txBody>
      </p:sp>
    </p:spTree>
    <p:extLst>
      <p:ext uri="{BB962C8B-B14F-4D97-AF65-F5344CB8AC3E}">
        <p14:creationId xmlns:p14="http://schemas.microsoft.com/office/powerpoint/2010/main" val="29410065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smtClean="0"/>
              <a:t>小さなアプリケーションを一つ完成させる</a:t>
            </a:r>
            <a:endParaRPr lang="en-US" altLang="ja-JP" dirty="0" smtClean="0"/>
          </a:p>
          <a:p>
            <a:r>
              <a:rPr lang="ja-JP" altLang="en-US" dirty="0" smtClean="0"/>
              <a:t>チームで分担してプログラミングを行う</a:t>
            </a:r>
            <a:endParaRPr lang="en-US" altLang="ja-JP" dirty="0" smtClean="0"/>
          </a:p>
          <a:p>
            <a:r>
              <a:rPr lang="ja-JP" altLang="en-US" dirty="0" smtClean="0"/>
              <a:t>画像処理を学ぶ</a:t>
            </a:r>
            <a:endParaRPr lang="en-US" altLang="ja-JP" dirty="0" smtClean="0"/>
          </a:p>
          <a:p>
            <a:pPr lvl="1"/>
            <a:r>
              <a:rPr lang="en-US" altLang="ja-JP" dirty="0" smtClean="0"/>
              <a:t>ImageMagick</a:t>
            </a:r>
            <a:r>
              <a:rPr lang="ja-JP" altLang="en-US" dirty="0" smtClean="0"/>
              <a:t>によるコマンド処理</a:t>
            </a:r>
            <a:endParaRPr lang="en-US" altLang="ja-JP" dirty="0" smtClean="0"/>
          </a:p>
          <a:p>
            <a:pPr lvl="1"/>
            <a:r>
              <a:rPr kumimoji="1" lang="ja-JP" altLang="en-US" dirty="0" smtClean="0"/>
              <a:t>Ｃ言語によるプログラミング</a:t>
            </a:r>
            <a:endParaRPr kumimoji="1" lang="en-US" altLang="ja-JP" dirty="0" smtClean="0"/>
          </a:p>
          <a:p>
            <a:r>
              <a:rPr kumimoji="1" lang="ja-JP" altLang="en-US" dirty="0" smtClean="0"/>
              <a:t>シェルスクリプトプログラミングを学ぶ</a:t>
            </a:r>
            <a:endParaRPr kumimoji="1" lang="en-US" altLang="ja-JP" dirty="0" smtClean="0"/>
          </a:p>
          <a:p>
            <a:r>
              <a:rPr lang="en-US" altLang="ja-JP" dirty="0" err="1" smtClean="0"/>
              <a:t>Makefile</a:t>
            </a:r>
            <a:r>
              <a:rPr lang="ja-JP" altLang="en-US" dirty="0" err="1" smtClean="0"/>
              <a:t>，</a:t>
            </a:r>
            <a:r>
              <a:rPr lang="ja-JP" altLang="en-US" dirty="0" smtClean="0"/>
              <a:t>コンパイルオプション</a:t>
            </a:r>
            <a:r>
              <a:rPr lang="ja-JP" altLang="en-US" dirty="0"/>
              <a:t>を学ぶ</a:t>
            </a:r>
            <a:endParaRPr kumimoji="1" lang="en-US" altLang="ja-JP" dirty="0" smtClean="0"/>
          </a:p>
          <a:p>
            <a:r>
              <a:rPr lang="ja-JP" altLang="en-US" dirty="0" smtClean="0"/>
              <a:t>プログラムの実行速度の概念</a:t>
            </a:r>
            <a:r>
              <a:rPr lang="ja-JP" altLang="en-US" dirty="0"/>
              <a:t>を学ぶ</a:t>
            </a:r>
            <a:endParaRPr kumimoji="1" lang="ja-JP" altLang="en-US" dirty="0"/>
          </a:p>
        </p:txBody>
      </p:sp>
      <p:sp>
        <p:nvSpPr>
          <p:cNvPr id="3" name="タイトル 2"/>
          <p:cNvSpPr>
            <a:spLocks noGrp="1"/>
          </p:cNvSpPr>
          <p:nvPr>
            <p:ph type="title"/>
          </p:nvPr>
        </p:nvSpPr>
        <p:spPr/>
        <p:txBody>
          <a:bodyPr/>
          <a:lstStyle/>
          <a:p>
            <a:r>
              <a:rPr kumimoji="1" lang="ja-JP" altLang="en-US" dirty="0" smtClean="0"/>
              <a:t>学習内容・目的</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a:t>
            </a:fld>
            <a:endParaRPr lang="ja-JP" altLang="en-US" dirty="0"/>
          </a:p>
        </p:txBody>
      </p:sp>
    </p:spTree>
    <p:extLst>
      <p:ext uri="{BB962C8B-B14F-4D97-AF65-F5344CB8AC3E}">
        <p14:creationId xmlns:p14="http://schemas.microsoft.com/office/powerpoint/2010/main" val="334824840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ja-JP" altLang="en-US" dirty="0" smtClean="0"/>
              <a:t>６．実行マニュアル</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90</a:t>
            </a:fld>
            <a:endParaRPr lang="ja-JP" altLang="en-US" dirty="0"/>
          </a:p>
        </p:txBody>
      </p:sp>
    </p:spTree>
    <p:extLst>
      <p:ext uri="{BB962C8B-B14F-4D97-AF65-F5344CB8AC3E}">
        <p14:creationId xmlns:p14="http://schemas.microsoft.com/office/powerpoint/2010/main" val="301003337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70000" lnSpcReduction="20000"/>
          </a:bodyPr>
          <a:lstStyle/>
          <a:p>
            <a:r>
              <a:rPr lang="ja-JP" altLang="en-US" dirty="0" smtClean="0"/>
              <a:t>以下の</a:t>
            </a:r>
            <a:r>
              <a:rPr lang="en-US" altLang="ja-JP" dirty="0" smtClean="0"/>
              <a:t>URL</a:t>
            </a:r>
            <a:r>
              <a:rPr lang="ja-JP" altLang="en-US" dirty="0" smtClean="0"/>
              <a:t>からコード・実験データを</a:t>
            </a:r>
            <a:r>
              <a:rPr lang="en-US" altLang="ja-JP" dirty="0" smtClean="0"/>
              <a:t>zip</a:t>
            </a:r>
            <a:r>
              <a:rPr lang="ja-JP" altLang="en-US" dirty="0" smtClean="0"/>
              <a:t>でダウンロードして，適当なフォルダ（例えば</a:t>
            </a:r>
            <a:r>
              <a:rPr lang="en-US" altLang="ja-JP" dirty="0" err="1" smtClean="0"/>
              <a:t>myouyou</a:t>
            </a:r>
            <a:r>
              <a:rPr lang="ja-JP" altLang="en-US" dirty="0" smtClean="0"/>
              <a:t>）に展開</a:t>
            </a:r>
            <a:endParaRPr lang="en-US" altLang="ja-JP" dirty="0" smtClean="0"/>
          </a:p>
          <a:p>
            <a:pPr lvl="1"/>
            <a:r>
              <a:rPr lang="en-US" altLang="ja-JP" dirty="0" smtClean="0">
                <a:hlinkClick r:id="rId2"/>
              </a:rPr>
              <a:t>https</a:t>
            </a:r>
            <a:r>
              <a:rPr lang="en-US" altLang="ja-JP" dirty="0">
                <a:hlinkClick r:id="rId2"/>
              </a:rPr>
              <a:t>://</a:t>
            </a:r>
            <a:r>
              <a:rPr lang="en-US" altLang="ja-JP" dirty="0" smtClean="0">
                <a:hlinkClick r:id="rId2"/>
              </a:rPr>
              <a:t>github.com/fukushimalab/advanced_programming</a:t>
            </a:r>
            <a:endParaRPr lang="en-US" altLang="ja-JP" dirty="0" smtClean="0"/>
          </a:p>
          <a:p>
            <a:r>
              <a:rPr lang="en-US" altLang="ja-JP" dirty="0" smtClean="0"/>
              <a:t>cd </a:t>
            </a:r>
            <a:r>
              <a:rPr lang="en-US" altLang="ja-JP" dirty="0" err="1" smtClean="0"/>
              <a:t>myouyou</a:t>
            </a:r>
            <a:endParaRPr lang="en-US" altLang="ja-JP" dirty="0" smtClean="0"/>
          </a:p>
          <a:p>
            <a:pPr lvl="1"/>
            <a:r>
              <a:rPr lang="ja-JP" altLang="en-US" dirty="0"/>
              <a:t>適切</a:t>
            </a:r>
            <a:r>
              <a:rPr lang="ja-JP" altLang="en-US" dirty="0" smtClean="0"/>
              <a:t>なディレクトリに移動</a:t>
            </a:r>
            <a:endParaRPr lang="en-US" altLang="ja-JP" dirty="0" smtClean="0"/>
          </a:p>
          <a:p>
            <a:r>
              <a:rPr lang="en-US" altLang="ja-JP" dirty="0" smtClean="0"/>
              <a:t>make clean</a:t>
            </a:r>
          </a:p>
          <a:p>
            <a:pPr lvl="1"/>
            <a:r>
              <a:rPr kumimoji="1" lang="en-US" altLang="ja-JP" dirty="0" smtClean="0"/>
              <a:t>(</a:t>
            </a:r>
            <a:r>
              <a:rPr kumimoji="1" lang="ja-JP" altLang="en-US" dirty="0" smtClean="0"/>
              <a:t>ゴミがたまってたら</a:t>
            </a:r>
            <a:r>
              <a:rPr kumimoji="1" lang="en-US" altLang="ja-JP" dirty="0" smtClean="0"/>
              <a:t>)</a:t>
            </a:r>
          </a:p>
          <a:p>
            <a:r>
              <a:rPr kumimoji="1" lang="en-US" altLang="ja-JP" dirty="0" smtClean="0"/>
              <a:t>make</a:t>
            </a:r>
          </a:p>
          <a:p>
            <a:pPr lvl="1"/>
            <a:r>
              <a:rPr kumimoji="1" lang="ja-JP" altLang="en-US" dirty="0" smtClean="0"/>
              <a:t>コードをコンパイル</a:t>
            </a:r>
            <a:endParaRPr kumimoji="1" lang="en-US" altLang="ja-JP" dirty="0" smtClean="0"/>
          </a:p>
          <a:p>
            <a:r>
              <a:rPr lang="en-US" altLang="ja-JP" dirty="0"/>
              <a:t>time </a:t>
            </a:r>
            <a:r>
              <a:rPr lang="en-US" altLang="ja-JP" dirty="0" err="1"/>
              <a:t>sh</a:t>
            </a:r>
            <a:r>
              <a:rPr lang="en-US" altLang="ja-JP" dirty="0"/>
              <a:t> run.sh</a:t>
            </a:r>
            <a:r>
              <a:rPr lang="ja-JP" altLang="en-US" dirty="0"/>
              <a:t> </a:t>
            </a:r>
            <a:r>
              <a:rPr lang="en-US" altLang="ja-JP" dirty="0" smtClean="0"/>
              <a:t>level2</a:t>
            </a:r>
          </a:p>
          <a:p>
            <a:pPr lvl="1"/>
            <a:r>
              <a:rPr kumimoji="1" lang="ja-JP" altLang="en-US" dirty="0" smtClean="0"/>
              <a:t>シェルスクリプトを実行</a:t>
            </a:r>
            <a:r>
              <a:rPr lang="en-US" altLang="ja-JP" dirty="0" smtClean="0"/>
              <a:t>	</a:t>
            </a:r>
            <a:r>
              <a:rPr lang="en-US" altLang="ja-JP" dirty="0"/>
              <a:t>	 </a:t>
            </a:r>
            <a:r>
              <a:rPr lang="en-US" altLang="ja-JP" dirty="0" smtClean="0"/>
              <a:t>	</a:t>
            </a:r>
          </a:p>
          <a:p>
            <a:r>
              <a:rPr lang="en-US" altLang="ja-JP" dirty="0" err="1" smtClean="0"/>
              <a:t>sh</a:t>
            </a:r>
            <a:r>
              <a:rPr lang="en-US" altLang="ja-JP" dirty="0" smtClean="0"/>
              <a:t> </a:t>
            </a:r>
            <a:r>
              <a:rPr lang="en-US" altLang="ja-JP" dirty="0"/>
              <a:t>answer.sh result </a:t>
            </a:r>
            <a:r>
              <a:rPr lang="en-US" altLang="ja-JP" dirty="0" smtClean="0"/>
              <a:t>level1</a:t>
            </a:r>
          </a:p>
          <a:p>
            <a:pPr lvl="1"/>
            <a:r>
              <a:rPr lang="ja-JP" altLang="en-US" dirty="0" smtClean="0"/>
              <a:t>答え</a:t>
            </a:r>
            <a:r>
              <a:rPr lang="ja-JP" altLang="en-US" dirty="0"/>
              <a:t>合</a:t>
            </a:r>
            <a:r>
              <a:rPr lang="ja-JP" altLang="en-US" dirty="0" smtClean="0"/>
              <a:t>わせ</a:t>
            </a:r>
            <a:endParaRPr lang="en-US" altLang="ja-JP" dirty="0"/>
          </a:p>
          <a:p>
            <a:pPr lvl="1"/>
            <a:endParaRPr lang="en-US" altLang="ja-JP" dirty="0" smtClean="0"/>
          </a:p>
          <a:p>
            <a:endParaRPr lang="en-US" altLang="ja-JP" dirty="0" smtClean="0"/>
          </a:p>
        </p:txBody>
      </p:sp>
      <p:sp>
        <p:nvSpPr>
          <p:cNvPr id="3" name="タイトル 2"/>
          <p:cNvSpPr>
            <a:spLocks noGrp="1"/>
          </p:cNvSpPr>
          <p:nvPr>
            <p:ph type="title"/>
          </p:nvPr>
        </p:nvSpPr>
        <p:spPr/>
        <p:txBody>
          <a:bodyPr/>
          <a:lstStyle/>
          <a:p>
            <a:r>
              <a:rPr lang="ja-JP" altLang="en-US" dirty="0" smtClean="0"/>
              <a:t>実行方法概要</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91</a:t>
            </a:fld>
            <a:endParaRPr lang="ja-JP" altLang="en-US" dirty="0"/>
          </a:p>
        </p:txBody>
      </p:sp>
    </p:spTree>
    <p:extLst>
      <p:ext uri="{BB962C8B-B14F-4D97-AF65-F5344CB8AC3E}">
        <p14:creationId xmlns:p14="http://schemas.microsoft.com/office/powerpoint/2010/main" val="42323376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err="1" smtClean="0"/>
              <a:t>advanced_programming_signal_processing</a:t>
            </a:r>
            <a:endParaRPr lang="en-US" altLang="ja-JP" dirty="0" smtClean="0"/>
          </a:p>
          <a:p>
            <a:pPr lvl="1"/>
            <a:r>
              <a:rPr lang="ja-JP" altLang="en-US" dirty="0" smtClean="0"/>
              <a:t>これが本体．この中のディレクトリに入って作業する．</a:t>
            </a:r>
            <a:endParaRPr lang="en-US" altLang="ja-JP" dirty="0" smtClean="0"/>
          </a:p>
          <a:p>
            <a:r>
              <a:rPr lang="en-US" altLang="ja-JP" dirty="0" smtClean="0"/>
              <a:t>docs</a:t>
            </a:r>
          </a:p>
          <a:p>
            <a:pPr lvl="1"/>
            <a:r>
              <a:rPr kumimoji="1" lang="ja-JP" altLang="en-US" dirty="0" smtClean="0"/>
              <a:t>説明用のパワーポイントや</a:t>
            </a:r>
            <a:r>
              <a:rPr kumimoji="1" lang="en-US" altLang="ja-JP" dirty="0" smtClean="0"/>
              <a:t>pdf</a:t>
            </a:r>
            <a:r>
              <a:rPr kumimoji="1" lang="ja-JP" altLang="en-US" dirty="0" smtClean="0"/>
              <a:t>が入っている．</a:t>
            </a:r>
          </a:p>
          <a:p>
            <a:r>
              <a:rPr kumimoji="1" lang="en-US" altLang="ja-JP" dirty="0" smtClean="0"/>
              <a:t>dataset</a:t>
            </a:r>
          </a:p>
          <a:p>
            <a:pPr lvl="1"/>
            <a:r>
              <a:rPr lang="ja-JP" altLang="en-US" dirty="0"/>
              <a:t>必要</a:t>
            </a:r>
            <a:r>
              <a:rPr lang="ja-JP" altLang="en-US" dirty="0" smtClean="0"/>
              <a:t>ない．演習のテンプレートなどを生成するためのプログラム．興味がある人用．</a:t>
            </a:r>
            <a:r>
              <a:rPr lang="en-US" altLang="ja-JP" dirty="0" smtClean="0"/>
              <a:t>OpenCV</a:t>
            </a:r>
            <a:r>
              <a:rPr lang="ja-JP" altLang="en-US" dirty="0" smtClean="0"/>
              <a:t>が必要＆</a:t>
            </a:r>
            <a:r>
              <a:rPr lang="en-US" altLang="ja-JP" dirty="0" smtClean="0"/>
              <a:t>C++</a:t>
            </a:r>
            <a:r>
              <a:rPr lang="ja-JP" altLang="en-US" dirty="0" smtClean="0"/>
              <a:t>で書かれている．</a:t>
            </a:r>
            <a:endParaRPr kumimoji="1" lang="en-US" altLang="ja-JP" dirty="0" smtClean="0"/>
          </a:p>
        </p:txBody>
      </p:sp>
      <p:sp>
        <p:nvSpPr>
          <p:cNvPr id="3" name="タイトル 2"/>
          <p:cNvSpPr>
            <a:spLocks noGrp="1"/>
          </p:cNvSpPr>
          <p:nvPr>
            <p:ph type="title"/>
          </p:nvPr>
        </p:nvSpPr>
        <p:spPr/>
        <p:txBody>
          <a:bodyPr/>
          <a:lstStyle/>
          <a:p>
            <a:r>
              <a:rPr kumimoji="1" lang="ja-JP" altLang="en-US" dirty="0" smtClean="0"/>
              <a:t>ディレクトリ構成</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92</a:t>
            </a:fld>
            <a:endParaRPr lang="ja-JP" altLang="en-US" dirty="0"/>
          </a:p>
        </p:txBody>
      </p:sp>
    </p:spTree>
    <p:extLst>
      <p:ext uri="{BB962C8B-B14F-4D97-AF65-F5344CB8AC3E}">
        <p14:creationId xmlns:p14="http://schemas.microsoft.com/office/powerpoint/2010/main" val="11970205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70000" lnSpcReduction="20000"/>
          </a:bodyPr>
          <a:lstStyle/>
          <a:p>
            <a:r>
              <a:rPr kumimoji="1" lang="en-US" altLang="ja-JP" dirty="0" smtClean="0"/>
              <a:t>/image		</a:t>
            </a:r>
            <a:r>
              <a:rPr kumimoji="1" lang="ja-JP" altLang="en-US" dirty="0" smtClean="0"/>
              <a:t>テスト用の画像が入っている</a:t>
            </a:r>
            <a:endParaRPr kumimoji="1" lang="en-US" altLang="ja-JP" dirty="0" smtClean="0"/>
          </a:p>
          <a:p>
            <a:r>
              <a:rPr kumimoji="1" lang="en-US" altLang="ja-JP" dirty="0" smtClean="0"/>
              <a:t>/</a:t>
            </a:r>
            <a:r>
              <a:rPr kumimoji="1" lang="en-US" altLang="ja-JP" dirty="0" err="1" smtClean="0"/>
              <a:t>imgproc</a:t>
            </a:r>
            <a:r>
              <a:rPr kumimoji="1" lang="en-US" altLang="ja-JP" dirty="0" smtClean="0"/>
              <a:t>		run.sh</a:t>
            </a:r>
            <a:r>
              <a:rPr kumimoji="1" lang="ja-JP" altLang="en-US" dirty="0" smtClean="0"/>
              <a:t>中の</a:t>
            </a:r>
            <a:r>
              <a:rPr kumimoji="1" lang="en-US" altLang="ja-JP" dirty="0" err="1" smtClean="0"/>
              <a:t>imagemagick</a:t>
            </a:r>
            <a:r>
              <a:rPr kumimoji="1" lang="ja-JP" altLang="en-US" dirty="0" smtClean="0"/>
              <a:t>の結果保存用</a:t>
            </a:r>
            <a:endParaRPr kumimoji="1" lang="en-US" altLang="ja-JP" dirty="0" smtClean="0"/>
          </a:p>
          <a:p>
            <a:r>
              <a:rPr lang="en-US" altLang="ja-JP" dirty="0" smtClean="0"/>
              <a:t>/result		matching</a:t>
            </a:r>
            <a:r>
              <a:rPr lang="ja-JP" altLang="en-US" dirty="0" smtClean="0"/>
              <a:t>の結果保存用</a:t>
            </a:r>
            <a:endParaRPr lang="en-US" altLang="ja-JP" dirty="0" smtClean="0"/>
          </a:p>
          <a:p>
            <a:r>
              <a:rPr lang="en-US" altLang="ja-JP" dirty="0" smtClean="0"/>
              <a:t>/</a:t>
            </a:r>
            <a:r>
              <a:rPr lang="en-US" altLang="ja-JP" dirty="0" err="1" smtClean="0"/>
              <a:t>levelx</a:t>
            </a:r>
            <a:endParaRPr kumimoji="1" lang="en-US" altLang="ja-JP" dirty="0" smtClean="0"/>
          </a:p>
          <a:p>
            <a:pPr lvl="1"/>
            <a:r>
              <a:rPr kumimoji="1" lang="ja-JP" altLang="en-US" dirty="0" smtClean="0"/>
              <a:t>　　　　　　　</a:t>
            </a:r>
            <a:r>
              <a:rPr kumimoji="1" lang="en-US" altLang="ja-JP" dirty="0" smtClean="0"/>
              <a:t>	</a:t>
            </a:r>
            <a:r>
              <a:rPr kumimoji="1" lang="ja-JP" altLang="en-US" dirty="0" smtClean="0"/>
              <a:t>テンプレート画像が入っている</a:t>
            </a:r>
            <a:endParaRPr kumimoji="1" lang="en-US" altLang="ja-JP" dirty="0" smtClean="0"/>
          </a:p>
          <a:p>
            <a:pPr lvl="1"/>
            <a:r>
              <a:rPr lang="en-US" altLang="ja-JP" dirty="0" smtClean="0"/>
              <a:t>/test		</a:t>
            </a:r>
            <a:r>
              <a:rPr lang="ja-JP" altLang="en-US" dirty="0" smtClean="0"/>
              <a:t>テスト画像</a:t>
            </a:r>
            <a:r>
              <a:rPr lang="ja-JP" altLang="en-US" dirty="0"/>
              <a:t>が入って</a:t>
            </a:r>
            <a:r>
              <a:rPr lang="ja-JP" altLang="en-US" dirty="0" smtClean="0"/>
              <a:t>いる</a:t>
            </a:r>
            <a:endParaRPr lang="en-US" altLang="ja-JP" dirty="0" smtClean="0"/>
          </a:p>
          <a:p>
            <a:pPr lvl="1"/>
            <a:r>
              <a:rPr lang="en-US" altLang="ja-JP" dirty="0" smtClean="0"/>
              <a:t>/final		</a:t>
            </a:r>
            <a:r>
              <a:rPr lang="ja-JP" altLang="en-US" dirty="0" smtClean="0"/>
              <a:t>最終テスト用の画像が入っている</a:t>
            </a:r>
            <a:endParaRPr lang="en-US" altLang="ja-JP" dirty="0" smtClean="0"/>
          </a:p>
          <a:p>
            <a:r>
              <a:rPr kumimoji="1" lang="en-US" altLang="ja-JP" dirty="0" err="1" smtClean="0"/>
              <a:t>Makefile</a:t>
            </a:r>
            <a:r>
              <a:rPr kumimoji="1" lang="en-US" altLang="ja-JP" dirty="0" smtClean="0"/>
              <a:t>		make</a:t>
            </a:r>
            <a:r>
              <a:rPr kumimoji="1" lang="ja-JP" altLang="en-US" dirty="0" smtClean="0"/>
              <a:t>ファイル</a:t>
            </a:r>
            <a:endParaRPr kumimoji="1" lang="en-US" altLang="ja-JP" dirty="0" smtClean="0"/>
          </a:p>
          <a:p>
            <a:r>
              <a:rPr lang="en-US" altLang="ja-JP" dirty="0" err="1" smtClean="0"/>
              <a:t>imageUtil.c</a:t>
            </a:r>
            <a:r>
              <a:rPr lang="en-US" altLang="ja-JP" dirty="0" smtClean="0"/>
              <a:t>	</a:t>
            </a:r>
            <a:r>
              <a:rPr lang="ja-JP" altLang="en-US" dirty="0" smtClean="0"/>
              <a:t>画像処理関数群．編集必要なし</a:t>
            </a:r>
            <a:endParaRPr lang="en-US" altLang="ja-JP" dirty="0" smtClean="0"/>
          </a:p>
          <a:p>
            <a:r>
              <a:rPr lang="en-US" altLang="ja-JP" dirty="0" err="1" smtClean="0"/>
              <a:t>imageUtil.h</a:t>
            </a:r>
            <a:r>
              <a:rPr lang="en-US" altLang="ja-JP" dirty="0" smtClean="0"/>
              <a:t>	</a:t>
            </a:r>
            <a:r>
              <a:rPr lang="ja-JP" altLang="en-US" dirty="0" smtClean="0"/>
              <a:t>上のヘッダ</a:t>
            </a:r>
            <a:endParaRPr kumimoji="1" lang="ja-JP" altLang="en-US" dirty="0" smtClean="0"/>
          </a:p>
          <a:p>
            <a:r>
              <a:rPr kumimoji="1" lang="en-US" altLang="ja-JP" dirty="0" err="1" smtClean="0"/>
              <a:t>main.c</a:t>
            </a:r>
            <a:r>
              <a:rPr kumimoji="1" lang="en-US" altLang="ja-JP" dirty="0" smtClean="0"/>
              <a:t>		</a:t>
            </a:r>
            <a:r>
              <a:rPr kumimoji="1" lang="ja-JP" altLang="en-US" dirty="0" smtClean="0"/>
              <a:t>テンプレートマッチングはここ</a:t>
            </a:r>
            <a:endParaRPr kumimoji="1" lang="en-US" altLang="ja-JP" dirty="0" smtClean="0"/>
          </a:p>
          <a:p>
            <a:r>
              <a:rPr lang="en-US" altLang="ja-JP" dirty="0" smtClean="0"/>
              <a:t>run.sh		</a:t>
            </a:r>
            <a:r>
              <a:rPr lang="ja-JP" altLang="en-US" dirty="0" smtClean="0"/>
              <a:t>実行用シェルスクリプト</a:t>
            </a:r>
            <a:endParaRPr lang="en-US" altLang="ja-JP" dirty="0" smtClean="0"/>
          </a:p>
        </p:txBody>
      </p:sp>
      <p:sp>
        <p:nvSpPr>
          <p:cNvPr id="3" name="タイトル 2"/>
          <p:cNvSpPr>
            <a:spLocks noGrp="1"/>
          </p:cNvSpPr>
          <p:nvPr>
            <p:ph type="title"/>
          </p:nvPr>
        </p:nvSpPr>
        <p:spPr/>
        <p:txBody>
          <a:bodyPr>
            <a:normAutofit fontScale="90000"/>
          </a:bodyPr>
          <a:lstStyle/>
          <a:p>
            <a:r>
              <a:rPr lang="en-US" altLang="ja-JP" sz="3600" dirty="0" err="1"/>
              <a:t>advanced_programming_signal_processing</a:t>
            </a:r>
            <a:r>
              <a:rPr lang="en-US" altLang="ja-JP" dirty="0"/>
              <a:t/>
            </a:r>
            <a:br>
              <a:rPr lang="en-US" altLang="ja-JP" dirty="0"/>
            </a:br>
            <a:r>
              <a:rPr kumimoji="1" lang="ja-JP" altLang="en-US" dirty="0" smtClean="0"/>
              <a:t>ディレクトリ構成</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93</a:t>
            </a:fld>
            <a:endParaRPr lang="ja-JP" altLang="en-US" dirty="0"/>
          </a:p>
        </p:txBody>
      </p:sp>
    </p:spTree>
    <p:extLst>
      <p:ext uri="{BB962C8B-B14F-4D97-AF65-F5344CB8AC3E}">
        <p14:creationId xmlns:p14="http://schemas.microsoft.com/office/powerpoint/2010/main" val="6686988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en-US" altLang="ja-JP" dirty="0" smtClean="0"/>
              <a:t>time</a:t>
            </a:r>
            <a:r>
              <a:rPr kumimoji="1" lang="ja-JP" altLang="en-US" dirty="0" smtClean="0"/>
              <a:t>コマンド</a:t>
            </a:r>
            <a:endParaRPr kumimoji="1" lang="en-US" altLang="ja-JP" dirty="0" smtClean="0"/>
          </a:p>
          <a:p>
            <a:pPr lvl="1"/>
            <a:r>
              <a:rPr lang="en-US" altLang="ja-JP" dirty="0" smtClean="0"/>
              <a:t>time “</a:t>
            </a:r>
            <a:r>
              <a:rPr lang="ja-JP" altLang="en-US" dirty="0" smtClean="0"/>
              <a:t>コマンドもしくはシェルスクリプト</a:t>
            </a:r>
            <a:r>
              <a:rPr lang="en-US" altLang="ja-JP" dirty="0" smtClean="0"/>
              <a:t>”</a:t>
            </a:r>
            <a:endParaRPr kumimoji="1" lang="en-US" altLang="ja-JP" dirty="0" smtClean="0"/>
          </a:p>
          <a:p>
            <a:pPr lvl="1"/>
            <a:r>
              <a:rPr lang="ja-JP" altLang="en-US" dirty="0" smtClean="0"/>
              <a:t>例えば</a:t>
            </a:r>
            <a:r>
              <a:rPr lang="en-US" altLang="ja-JP" dirty="0" smtClean="0"/>
              <a:t>3</a:t>
            </a:r>
            <a:r>
              <a:rPr lang="ja-JP" altLang="en-US" dirty="0" smtClean="0"/>
              <a:t>秒スリープするコマンド</a:t>
            </a:r>
            <a:endParaRPr lang="en-US" altLang="ja-JP" dirty="0" smtClean="0"/>
          </a:p>
          <a:p>
            <a:pPr marL="914400" lvl="2" indent="0">
              <a:buNone/>
            </a:pPr>
            <a:r>
              <a:rPr lang="en-US" altLang="ja-JP" sz="1800" dirty="0" smtClean="0"/>
              <a:t>$ </a:t>
            </a:r>
            <a:r>
              <a:rPr lang="en-US" altLang="ja-JP" sz="1800" dirty="0"/>
              <a:t>time sleep </a:t>
            </a:r>
            <a:r>
              <a:rPr lang="en-US" altLang="ja-JP" sz="1800" dirty="0" smtClean="0"/>
              <a:t>3</a:t>
            </a:r>
          </a:p>
          <a:p>
            <a:pPr marL="914400" lvl="2" indent="0">
              <a:buNone/>
            </a:pPr>
            <a:r>
              <a:rPr lang="en-US" altLang="ja-JP" sz="1800" dirty="0" smtClean="0"/>
              <a:t>real    0m3.008s</a:t>
            </a:r>
            <a:endParaRPr lang="en-US" altLang="ja-JP" sz="1800" dirty="0"/>
          </a:p>
          <a:p>
            <a:pPr marL="914400" lvl="2" indent="0">
              <a:buNone/>
            </a:pPr>
            <a:r>
              <a:rPr lang="en-US" altLang="ja-JP" sz="1800" dirty="0" smtClean="0"/>
              <a:t>user    0m0.000s</a:t>
            </a:r>
            <a:endParaRPr lang="en-US" altLang="ja-JP" sz="1800" dirty="0"/>
          </a:p>
          <a:p>
            <a:pPr marL="914400" lvl="2" indent="0">
              <a:buNone/>
            </a:pPr>
            <a:r>
              <a:rPr lang="en-US" altLang="ja-JP" sz="1800" dirty="0" smtClean="0"/>
              <a:t>sys     0m0.000s</a:t>
            </a:r>
          </a:p>
          <a:p>
            <a:pPr lvl="1"/>
            <a:r>
              <a:rPr lang="ja-JP" altLang="en-US" dirty="0" smtClean="0"/>
              <a:t>読み方</a:t>
            </a:r>
            <a:endParaRPr lang="en-US" altLang="ja-JP" dirty="0" smtClean="0"/>
          </a:p>
          <a:p>
            <a:pPr lvl="2"/>
            <a:r>
              <a:rPr lang="en-US" altLang="ja-JP" sz="1400" b="1" dirty="0"/>
              <a:t>real	</a:t>
            </a:r>
            <a:r>
              <a:rPr lang="ja-JP" altLang="en-US" sz="1400" b="1" dirty="0"/>
              <a:t>プログラムの呼び出しから終了までにかかった実時間（秒）</a:t>
            </a:r>
          </a:p>
          <a:p>
            <a:pPr lvl="2"/>
            <a:r>
              <a:rPr lang="en-US" altLang="ja-JP" sz="1400" dirty="0"/>
              <a:t>user	</a:t>
            </a:r>
            <a:r>
              <a:rPr lang="ja-JP" altLang="en-US" sz="1400" dirty="0"/>
              <a:t>プログラム自体の処理時間（秒）（ユーザ</a:t>
            </a:r>
            <a:r>
              <a:rPr lang="en-US" altLang="ja-JP" sz="1400" dirty="0"/>
              <a:t>CPU</a:t>
            </a:r>
            <a:r>
              <a:rPr lang="ja-JP" altLang="en-US" sz="1400" dirty="0"/>
              <a:t>時間）</a:t>
            </a:r>
          </a:p>
          <a:p>
            <a:pPr lvl="2"/>
            <a:r>
              <a:rPr lang="en-US" altLang="ja-JP" sz="1400" dirty="0"/>
              <a:t>sys	</a:t>
            </a:r>
            <a:r>
              <a:rPr lang="ja-JP" altLang="en-US" sz="1400" dirty="0"/>
              <a:t>プログラムを処理するために、</a:t>
            </a:r>
            <a:r>
              <a:rPr lang="en-US" altLang="ja-JP" sz="1400" dirty="0"/>
              <a:t>OS</a:t>
            </a:r>
            <a:r>
              <a:rPr lang="ja-JP" altLang="en-US" sz="1400" dirty="0"/>
              <a:t>が処理をした時間（秒）（システム時間）</a:t>
            </a:r>
            <a:endParaRPr kumimoji="1" lang="en-US" altLang="ja-JP" sz="1400" dirty="0" smtClean="0"/>
          </a:p>
        </p:txBody>
      </p:sp>
      <p:sp>
        <p:nvSpPr>
          <p:cNvPr id="3" name="タイトル 2"/>
          <p:cNvSpPr>
            <a:spLocks noGrp="1"/>
          </p:cNvSpPr>
          <p:nvPr>
            <p:ph type="title"/>
          </p:nvPr>
        </p:nvSpPr>
        <p:spPr/>
        <p:txBody>
          <a:bodyPr/>
          <a:lstStyle/>
          <a:p>
            <a:r>
              <a:rPr kumimoji="1" lang="ja-JP" altLang="en-US" dirty="0" smtClean="0"/>
              <a:t>実行時間の計測</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94</a:t>
            </a:fld>
            <a:endParaRPr lang="ja-JP" altLang="en-US" dirty="0"/>
          </a:p>
        </p:txBody>
      </p:sp>
      <p:sp>
        <p:nvSpPr>
          <p:cNvPr id="5" name="テキスト ボックス 4"/>
          <p:cNvSpPr txBox="1"/>
          <p:nvPr/>
        </p:nvSpPr>
        <p:spPr>
          <a:xfrm>
            <a:off x="3587261" y="6284561"/>
            <a:ext cx="3360920" cy="369332"/>
          </a:xfrm>
          <a:prstGeom prst="rect">
            <a:avLst/>
          </a:prstGeom>
          <a:noFill/>
        </p:spPr>
        <p:txBody>
          <a:bodyPr wrap="none" rtlCol="0">
            <a:spAutoFit/>
          </a:bodyPr>
          <a:lstStyle/>
          <a:p>
            <a:r>
              <a:rPr kumimoji="1" lang="en-US" altLang="ja-JP" b="1" dirty="0" smtClean="0"/>
              <a:t>※</a:t>
            </a:r>
            <a:r>
              <a:rPr kumimoji="1" lang="ja-JP" altLang="en-US" b="1" dirty="0" smtClean="0"/>
              <a:t>報告は</a:t>
            </a:r>
            <a:r>
              <a:rPr kumimoji="1" lang="en-US" altLang="ja-JP" b="1" dirty="0" smtClean="0"/>
              <a:t>real</a:t>
            </a:r>
            <a:r>
              <a:rPr kumimoji="1" lang="ja-JP" altLang="en-US" b="1" dirty="0" smtClean="0"/>
              <a:t>の時間だけでよい</a:t>
            </a:r>
            <a:endParaRPr kumimoji="1" lang="ja-JP" altLang="en-US" b="1" dirty="0"/>
          </a:p>
        </p:txBody>
      </p:sp>
    </p:spTree>
    <p:extLst>
      <p:ext uri="{BB962C8B-B14F-4D97-AF65-F5344CB8AC3E}">
        <p14:creationId xmlns:p14="http://schemas.microsoft.com/office/powerpoint/2010/main" val="208307652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77500" lnSpcReduction="20000"/>
          </a:bodyPr>
          <a:lstStyle/>
          <a:p>
            <a:r>
              <a:rPr kumimoji="1" lang="ja-JP" altLang="en-US" dirty="0" smtClean="0"/>
              <a:t>基本</a:t>
            </a:r>
            <a:endParaRPr kumimoji="1" lang="en-US" altLang="ja-JP" dirty="0" smtClean="0"/>
          </a:p>
          <a:p>
            <a:pPr lvl="1"/>
            <a:r>
              <a:rPr kumimoji="1" lang="en-US" altLang="ja-JP" dirty="0" err="1" smtClean="0"/>
              <a:t>gcc</a:t>
            </a:r>
            <a:r>
              <a:rPr kumimoji="1" lang="en-US" altLang="ja-JP" dirty="0" smtClean="0"/>
              <a:t> –o test </a:t>
            </a:r>
            <a:r>
              <a:rPr kumimoji="1" lang="en-US" altLang="ja-JP" dirty="0" err="1" smtClean="0"/>
              <a:t>test.c</a:t>
            </a:r>
            <a:endParaRPr kumimoji="1" lang="en-US" altLang="ja-JP" dirty="0" smtClean="0"/>
          </a:p>
          <a:p>
            <a:pPr lvl="1"/>
            <a:r>
              <a:rPr lang="ja-JP" altLang="en-US" dirty="0" smtClean="0"/>
              <a:t>（</a:t>
            </a:r>
            <a:r>
              <a:rPr lang="en-US" altLang="ja-JP" dirty="0" smtClean="0"/>
              <a:t>-O0</a:t>
            </a:r>
            <a:r>
              <a:rPr lang="ja-JP" altLang="en-US" dirty="0" smtClean="0"/>
              <a:t>になっているはず？）</a:t>
            </a:r>
            <a:endParaRPr lang="en-US" altLang="ja-JP" dirty="0"/>
          </a:p>
          <a:p>
            <a:r>
              <a:rPr kumimoji="1" lang="ja-JP" altLang="en-US" dirty="0" smtClean="0"/>
              <a:t>最適化コンパイル</a:t>
            </a:r>
            <a:endParaRPr kumimoji="1" lang="en-US" altLang="ja-JP" dirty="0" smtClean="0"/>
          </a:p>
          <a:p>
            <a:pPr lvl="1"/>
            <a:r>
              <a:rPr lang="en-US" altLang="ja-JP" dirty="0" err="1"/>
              <a:t>gcc</a:t>
            </a:r>
            <a:r>
              <a:rPr lang="en-US" altLang="ja-JP" dirty="0"/>
              <a:t> –</a:t>
            </a:r>
            <a:r>
              <a:rPr lang="en-US" altLang="ja-JP" dirty="0" smtClean="0"/>
              <a:t>O</a:t>
            </a:r>
            <a:r>
              <a:rPr lang="en-US" altLang="ja-JP" dirty="0"/>
              <a:t>0</a:t>
            </a:r>
            <a:r>
              <a:rPr lang="en-US" altLang="ja-JP" dirty="0" smtClean="0"/>
              <a:t> </a:t>
            </a:r>
            <a:r>
              <a:rPr lang="en-US" altLang="ja-JP" dirty="0"/>
              <a:t>–o test </a:t>
            </a:r>
            <a:r>
              <a:rPr lang="en-US" altLang="ja-JP" dirty="0" err="1" smtClean="0"/>
              <a:t>test.c</a:t>
            </a:r>
            <a:r>
              <a:rPr lang="en-US" altLang="ja-JP" dirty="0" smtClean="0"/>
              <a:t>		</a:t>
            </a:r>
            <a:r>
              <a:rPr lang="ja-JP" altLang="en-US" dirty="0" smtClean="0"/>
              <a:t>（最適化なし）</a:t>
            </a:r>
            <a:endParaRPr lang="en-US" altLang="ja-JP" dirty="0" smtClean="0"/>
          </a:p>
          <a:p>
            <a:pPr lvl="1"/>
            <a:r>
              <a:rPr lang="en-US" altLang="ja-JP" dirty="0" err="1" smtClean="0"/>
              <a:t>gcc</a:t>
            </a:r>
            <a:r>
              <a:rPr lang="en-US" altLang="ja-JP" dirty="0" smtClean="0"/>
              <a:t> </a:t>
            </a:r>
            <a:r>
              <a:rPr lang="en-US" altLang="ja-JP" dirty="0"/>
              <a:t>–</a:t>
            </a:r>
            <a:r>
              <a:rPr lang="en-US" altLang="ja-JP" dirty="0" smtClean="0"/>
              <a:t>O1 </a:t>
            </a:r>
            <a:r>
              <a:rPr lang="en-US" altLang="ja-JP" dirty="0"/>
              <a:t>–o test </a:t>
            </a:r>
            <a:r>
              <a:rPr lang="en-US" altLang="ja-JP" dirty="0" err="1" smtClean="0"/>
              <a:t>test.c</a:t>
            </a:r>
            <a:r>
              <a:rPr lang="en-US" altLang="ja-JP" dirty="0"/>
              <a:t>	</a:t>
            </a:r>
            <a:r>
              <a:rPr lang="en-US" altLang="ja-JP" dirty="0" smtClean="0"/>
              <a:t>	</a:t>
            </a:r>
            <a:r>
              <a:rPr lang="ja-JP" altLang="en-US" dirty="0" smtClean="0"/>
              <a:t>（最適化弱）</a:t>
            </a:r>
            <a:endParaRPr kumimoji="1" lang="en-US" altLang="ja-JP" dirty="0" smtClean="0"/>
          </a:p>
          <a:p>
            <a:pPr lvl="1"/>
            <a:r>
              <a:rPr kumimoji="1" lang="en-US" altLang="ja-JP" dirty="0" err="1" smtClean="0"/>
              <a:t>gcc</a:t>
            </a:r>
            <a:r>
              <a:rPr kumimoji="1" lang="en-US" altLang="ja-JP" dirty="0" smtClean="0"/>
              <a:t> –O2 –o test </a:t>
            </a:r>
            <a:r>
              <a:rPr kumimoji="1" lang="en-US" altLang="ja-JP" dirty="0" err="1" smtClean="0"/>
              <a:t>test.c</a:t>
            </a:r>
            <a:r>
              <a:rPr lang="en-US" altLang="ja-JP" dirty="0"/>
              <a:t>	</a:t>
            </a:r>
            <a:r>
              <a:rPr lang="en-US" altLang="ja-JP" dirty="0" smtClean="0"/>
              <a:t>	</a:t>
            </a:r>
            <a:r>
              <a:rPr lang="ja-JP" altLang="en-US" dirty="0" smtClean="0"/>
              <a:t>（最適化中）</a:t>
            </a:r>
            <a:endParaRPr kumimoji="1" lang="en-US" altLang="ja-JP" dirty="0" smtClean="0"/>
          </a:p>
          <a:p>
            <a:pPr lvl="1"/>
            <a:r>
              <a:rPr lang="en-US" altLang="ja-JP" dirty="0" err="1"/>
              <a:t>gcc</a:t>
            </a:r>
            <a:r>
              <a:rPr lang="en-US" altLang="ja-JP" dirty="0"/>
              <a:t> –</a:t>
            </a:r>
            <a:r>
              <a:rPr lang="en-US" altLang="ja-JP" dirty="0" smtClean="0"/>
              <a:t>O3 </a:t>
            </a:r>
            <a:r>
              <a:rPr lang="en-US" altLang="ja-JP" dirty="0"/>
              <a:t>–o test </a:t>
            </a:r>
            <a:r>
              <a:rPr lang="en-US" altLang="ja-JP" dirty="0" err="1" smtClean="0"/>
              <a:t>test.c</a:t>
            </a:r>
            <a:r>
              <a:rPr lang="en-US" altLang="ja-JP" dirty="0"/>
              <a:t>	</a:t>
            </a:r>
            <a:r>
              <a:rPr lang="en-US" altLang="ja-JP" dirty="0" smtClean="0"/>
              <a:t>	</a:t>
            </a:r>
            <a:r>
              <a:rPr lang="ja-JP" altLang="en-US" dirty="0" smtClean="0"/>
              <a:t>（最適化大）</a:t>
            </a:r>
            <a:endParaRPr lang="en-US" altLang="ja-JP" dirty="0" smtClean="0"/>
          </a:p>
          <a:p>
            <a:pPr lvl="1"/>
            <a:r>
              <a:rPr lang="en-US" altLang="ja-JP" dirty="0" err="1"/>
              <a:t>gcc</a:t>
            </a:r>
            <a:r>
              <a:rPr lang="en-US" altLang="ja-JP" dirty="0"/>
              <a:t> –</a:t>
            </a:r>
            <a:r>
              <a:rPr lang="en-US" altLang="ja-JP" dirty="0" err="1" smtClean="0"/>
              <a:t>Ofast</a:t>
            </a:r>
            <a:r>
              <a:rPr lang="en-US" altLang="ja-JP" dirty="0" smtClean="0"/>
              <a:t> </a:t>
            </a:r>
            <a:r>
              <a:rPr lang="en-US" altLang="ja-JP" dirty="0"/>
              <a:t>–o test </a:t>
            </a:r>
            <a:r>
              <a:rPr lang="en-US" altLang="ja-JP" dirty="0" err="1"/>
              <a:t>test.c</a:t>
            </a:r>
            <a:r>
              <a:rPr lang="en-US" altLang="ja-JP" dirty="0"/>
              <a:t>		</a:t>
            </a:r>
            <a:r>
              <a:rPr lang="ja-JP" altLang="en-US" dirty="0"/>
              <a:t>（</a:t>
            </a:r>
            <a:r>
              <a:rPr lang="ja-JP" altLang="en-US" dirty="0" smtClean="0"/>
              <a:t>最適化最大）</a:t>
            </a:r>
            <a:r>
              <a:rPr lang="en-US" altLang="ja-JP" dirty="0" smtClean="0"/>
              <a:t>※</a:t>
            </a:r>
            <a:r>
              <a:rPr lang="ja-JP" altLang="en-US" dirty="0" smtClean="0"/>
              <a:t>１</a:t>
            </a:r>
            <a:endParaRPr lang="en-US" altLang="ja-JP" dirty="0"/>
          </a:p>
          <a:p>
            <a:r>
              <a:rPr lang="ja-JP" altLang="en-US" dirty="0" smtClean="0"/>
              <a:t>その他</a:t>
            </a:r>
            <a:endParaRPr lang="en-US" altLang="ja-JP" dirty="0" smtClean="0"/>
          </a:p>
          <a:p>
            <a:pPr lvl="1"/>
            <a:r>
              <a:rPr lang="en-US" altLang="ja-JP" dirty="0" smtClean="0"/>
              <a:t>-lm </a:t>
            </a:r>
            <a:r>
              <a:rPr lang="ja-JP" altLang="en-US" dirty="0" smtClean="0"/>
              <a:t>数学関数用</a:t>
            </a:r>
            <a:endParaRPr lang="en-US" altLang="ja-JP" dirty="0" smtClean="0"/>
          </a:p>
          <a:p>
            <a:pPr lvl="1"/>
            <a:r>
              <a:rPr lang="en-US" altLang="ja-JP" dirty="0" smtClean="0"/>
              <a:t>-w </a:t>
            </a:r>
            <a:r>
              <a:rPr lang="ja-JP" altLang="en-US" dirty="0" smtClean="0"/>
              <a:t>ワーニングをすべて消す</a:t>
            </a:r>
            <a:endParaRPr lang="en-US" altLang="ja-JP" dirty="0" smtClean="0"/>
          </a:p>
          <a:p>
            <a:pPr lvl="1"/>
            <a:r>
              <a:rPr lang="en-US" altLang="ja-JP" dirty="0" smtClean="0"/>
              <a:t>-Wall</a:t>
            </a:r>
            <a:r>
              <a:rPr lang="ja-JP" altLang="en-US" dirty="0"/>
              <a:t>ワーニングを</a:t>
            </a:r>
            <a:r>
              <a:rPr lang="ja-JP" altLang="en-US" dirty="0" smtClean="0"/>
              <a:t>すべて出す</a:t>
            </a:r>
            <a:endParaRPr lang="en-US" altLang="ja-JP" dirty="0"/>
          </a:p>
          <a:p>
            <a:endParaRPr lang="ja-JP" altLang="en-US" dirty="0"/>
          </a:p>
          <a:p>
            <a:pPr lvl="1"/>
            <a:endParaRPr kumimoji="1" lang="ja-JP" altLang="en-US" dirty="0"/>
          </a:p>
        </p:txBody>
      </p:sp>
      <p:sp>
        <p:nvSpPr>
          <p:cNvPr id="3" name="タイトル 2"/>
          <p:cNvSpPr>
            <a:spLocks noGrp="1"/>
          </p:cNvSpPr>
          <p:nvPr>
            <p:ph type="title"/>
          </p:nvPr>
        </p:nvSpPr>
        <p:spPr/>
        <p:txBody>
          <a:bodyPr/>
          <a:lstStyle/>
          <a:p>
            <a:r>
              <a:rPr kumimoji="1" lang="ja-JP" altLang="en-US" dirty="0" smtClean="0"/>
              <a:t>コンパイルオプション</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95</a:t>
            </a:fld>
            <a:endParaRPr lang="ja-JP" altLang="en-US" dirty="0"/>
          </a:p>
        </p:txBody>
      </p:sp>
      <p:sp>
        <p:nvSpPr>
          <p:cNvPr id="5" name="テキスト ボックス 4"/>
          <p:cNvSpPr txBox="1"/>
          <p:nvPr/>
        </p:nvSpPr>
        <p:spPr>
          <a:xfrm>
            <a:off x="6013939" y="5730563"/>
            <a:ext cx="2901461" cy="923330"/>
          </a:xfrm>
          <a:prstGeom prst="rect">
            <a:avLst/>
          </a:prstGeom>
          <a:noFill/>
        </p:spPr>
        <p:txBody>
          <a:bodyPr wrap="square" rtlCol="0">
            <a:spAutoFit/>
          </a:bodyPr>
          <a:lstStyle/>
          <a:p>
            <a:r>
              <a:rPr kumimoji="1" lang="en-US" altLang="ja-JP" dirty="0" smtClean="0"/>
              <a:t>※</a:t>
            </a:r>
            <a:r>
              <a:rPr kumimoji="1" lang="ja-JP" altLang="en-US" dirty="0" smtClean="0"/>
              <a:t>１　コンパイラのバージョンによっては対応していない</a:t>
            </a:r>
            <a:endParaRPr kumimoji="1" lang="ja-JP" altLang="en-US" dirty="0"/>
          </a:p>
        </p:txBody>
      </p:sp>
    </p:spTree>
    <p:extLst>
      <p:ext uri="{BB962C8B-B14F-4D97-AF65-F5344CB8AC3E}">
        <p14:creationId xmlns:p14="http://schemas.microsoft.com/office/powerpoint/2010/main" val="296443839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smtClean="0"/>
              <a:t>run.sh</a:t>
            </a:r>
          </a:p>
          <a:p>
            <a:pPr lvl="1"/>
            <a:r>
              <a:rPr kumimoji="1" lang="ja-JP" altLang="en-US" dirty="0" smtClean="0"/>
              <a:t>画像処理を行ってからマッチング</a:t>
            </a:r>
            <a:endParaRPr kumimoji="1" lang="en-US" altLang="ja-JP" dirty="0" smtClean="0"/>
          </a:p>
          <a:p>
            <a:pPr lvl="1"/>
            <a:r>
              <a:rPr lang="ja-JP" altLang="en-US" dirty="0"/>
              <a:t>オプションは</a:t>
            </a:r>
            <a:r>
              <a:rPr lang="en-US" altLang="ja-JP" dirty="0"/>
              <a:t>p</a:t>
            </a:r>
            <a:r>
              <a:rPr lang="ja-JP" altLang="en-US" dirty="0"/>
              <a:t>を有効化</a:t>
            </a:r>
            <a:endParaRPr lang="en-US" altLang="ja-JP" dirty="0"/>
          </a:p>
          <a:p>
            <a:pPr lvl="1"/>
            <a:r>
              <a:rPr lang="ja-JP" altLang="en-US" dirty="0" smtClean="0"/>
              <a:t>デフォルトは</a:t>
            </a:r>
            <a:r>
              <a:rPr lang="ja-JP" altLang="en-US" dirty="0"/>
              <a:t>画像</a:t>
            </a:r>
            <a:r>
              <a:rPr lang="ja-JP" altLang="en-US" dirty="0" smtClean="0"/>
              <a:t>のコピーをする（何もしない）画像処理を実行</a:t>
            </a:r>
            <a:endParaRPr kumimoji="1" lang="ja-JP" altLang="en-US" dirty="0"/>
          </a:p>
        </p:txBody>
      </p:sp>
      <p:sp>
        <p:nvSpPr>
          <p:cNvPr id="3" name="タイトル 2"/>
          <p:cNvSpPr>
            <a:spLocks noGrp="1"/>
          </p:cNvSpPr>
          <p:nvPr>
            <p:ph type="title"/>
          </p:nvPr>
        </p:nvSpPr>
        <p:spPr/>
        <p:txBody>
          <a:bodyPr/>
          <a:lstStyle/>
          <a:p>
            <a:r>
              <a:rPr kumimoji="1" lang="ja-JP" altLang="en-US" dirty="0" smtClean="0"/>
              <a:t>シェルスクリプト</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96</a:t>
            </a:fld>
            <a:endParaRPr lang="ja-JP" altLang="en-US" dirty="0"/>
          </a:p>
        </p:txBody>
      </p:sp>
    </p:spTree>
    <p:extLst>
      <p:ext uri="{BB962C8B-B14F-4D97-AF65-F5344CB8AC3E}">
        <p14:creationId xmlns:p14="http://schemas.microsoft.com/office/powerpoint/2010/main" val="228276619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32500" lnSpcReduction="20000"/>
          </a:bodyPr>
          <a:lstStyle/>
          <a:p>
            <a:r>
              <a:rPr lang="en-US" altLang="ja-JP" dirty="0" err="1" smtClean="0"/>
              <a:t>hogehoge@cse</a:t>
            </a:r>
            <a:r>
              <a:rPr lang="en-US" altLang="ja-JP" dirty="0" smtClean="0"/>
              <a:t>:~/</a:t>
            </a:r>
            <a:r>
              <a:rPr lang="en-US" altLang="ja-JP" dirty="0" err="1" smtClean="0"/>
              <a:t>hoge</a:t>
            </a:r>
            <a:r>
              <a:rPr lang="en-US" altLang="ja-JP" dirty="0" smtClean="0"/>
              <a:t>&gt; </a:t>
            </a:r>
            <a:r>
              <a:rPr lang="en-US" altLang="ja-JP" dirty="0"/>
              <a:t>time </a:t>
            </a:r>
            <a:r>
              <a:rPr lang="en-US" altLang="ja-JP" dirty="0" err="1"/>
              <a:t>sh</a:t>
            </a:r>
            <a:r>
              <a:rPr lang="en-US" altLang="ja-JP" dirty="0"/>
              <a:t> run.sh </a:t>
            </a:r>
            <a:r>
              <a:rPr lang="en-US" altLang="ja-JP" dirty="0" smtClean="0"/>
              <a:t>level7</a:t>
            </a:r>
            <a:endParaRPr lang="en-US" altLang="ja-JP" dirty="0"/>
          </a:p>
          <a:p>
            <a:r>
              <a:rPr lang="en-US" altLang="ja-JP" dirty="0"/>
              <a:t>-----------------./</a:t>
            </a:r>
            <a:r>
              <a:rPr lang="en-US" altLang="ja-JP" dirty="0" err="1"/>
              <a:t>imgproc</a:t>
            </a:r>
            <a:r>
              <a:rPr lang="en-US" altLang="ja-JP" dirty="0"/>
              <a:t>/level7/1/level7_018.ppm-----------------</a:t>
            </a:r>
          </a:p>
          <a:p>
            <a:r>
              <a:rPr lang="en-US" altLang="ja-JP" dirty="0"/>
              <a:t>[Not found] 000ocean_beach_kinzokutanchi 660 389 64 64 0 0.360132</a:t>
            </a:r>
          </a:p>
          <a:p>
            <a:r>
              <a:rPr lang="en-US" altLang="ja-JP" dirty="0"/>
              <a:t>[Not found] 000kids_chuunibyou_girl 332 246 64 79 0 0.493493</a:t>
            </a:r>
          </a:p>
          <a:p>
            <a:r>
              <a:rPr lang="en-US" altLang="ja-JP" dirty="0"/>
              <a:t>[Not found] 000airgun_women_syufu 427 414 64 59 00.355795</a:t>
            </a:r>
          </a:p>
          <a:p>
            <a:r>
              <a:rPr lang="en-US" altLang="ja-JP" dirty="0"/>
              <a:t>[Not found] 000mokuzai_hakobu 105 176 64 64 0 0.446102</a:t>
            </a:r>
          </a:p>
          <a:p>
            <a:r>
              <a:rPr lang="en-US" altLang="ja-JP" dirty="0"/>
              <a:t>[Found    ] 200kids_chuunibyou_girl 260 296 128 158 0 0.123424</a:t>
            </a:r>
          </a:p>
          <a:p>
            <a:r>
              <a:rPr lang="en-US" altLang="ja-JP" dirty="0"/>
              <a:t>[Not found] 200mokuzai_hakobu 79 343 128 128 0 0.182720</a:t>
            </a:r>
          </a:p>
          <a:p>
            <a:r>
              <a:rPr lang="en-US" altLang="ja-JP" dirty="0"/>
              <a:t>[Not found] 050kids_chuunibyou_girl 456 453 32 40 0 0.480053</a:t>
            </a:r>
          </a:p>
          <a:p>
            <a:r>
              <a:rPr lang="en-US" altLang="ja-JP" dirty="0"/>
              <a:t>[Not found]050ocean_beach_kinzokutanchi 587 383 32 32 0 0.401376</a:t>
            </a:r>
          </a:p>
          <a:p>
            <a:r>
              <a:rPr lang="en-US" altLang="ja-JP" dirty="0"/>
              <a:t>[Not found] 050mokuzai_hakobu 211 249 32 32 0 0.521351</a:t>
            </a:r>
          </a:p>
          <a:p>
            <a:r>
              <a:rPr lang="en-US" altLang="ja-JP" dirty="0"/>
              <a:t>[Not found] 200ocean_beach_kinzokutanchi 527 317 128 128 0 0.140866</a:t>
            </a:r>
          </a:p>
          <a:p>
            <a:r>
              <a:rPr lang="en-US" altLang="ja-JP" dirty="0"/>
              <a:t>[Not found] 050airgun_women_syufu 6 376 32 30 0 0.466503</a:t>
            </a:r>
          </a:p>
          <a:p>
            <a:r>
              <a:rPr lang="en-US" altLang="ja-JP" dirty="0"/>
              <a:t>[Not found] 200airgun_women_syufu 173 224 128 118 0 0.156752</a:t>
            </a:r>
          </a:p>
          <a:p>
            <a:r>
              <a:rPr lang="en-US" altLang="ja-JP" dirty="0"/>
              <a:t>[Not found] 180ocean_beach_kinzokutanchi 378 325 64 64 180 0.273984</a:t>
            </a:r>
          </a:p>
          <a:p>
            <a:r>
              <a:rPr lang="en-US" altLang="ja-JP" dirty="0"/>
              <a:t>[Not found] 270kids_chuunibyou_girl 426 351 79 64 270 </a:t>
            </a:r>
            <a:r>
              <a:rPr lang="en-US" altLang="ja-JP" dirty="0" smtClean="0"/>
              <a:t>0.258538</a:t>
            </a:r>
            <a:endParaRPr lang="en-US" altLang="ja-JP" dirty="0"/>
          </a:p>
        </p:txBody>
      </p:sp>
      <p:sp>
        <p:nvSpPr>
          <p:cNvPr id="3" name="タイトル 2"/>
          <p:cNvSpPr>
            <a:spLocks noGrp="1"/>
          </p:cNvSpPr>
          <p:nvPr>
            <p:ph type="title"/>
          </p:nvPr>
        </p:nvSpPr>
        <p:spPr/>
        <p:txBody>
          <a:bodyPr>
            <a:normAutofit/>
          </a:bodyPr>
          <a:lstStyle/>
          <a:p>
            <a:r>
              <a:rPr lang="ja-JP" altLang="en-US" dirty="0" smtClean="0"/>
              <a:t>スクリプト実行出力例</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97</a:t>
            </a:fld>
            <a:endParaRPr lang="ja-JP" altLang="en-US" dirty="0"/>
          </a:p>
        </p:txBody>
      </p:sp>
    </p:spTree>
    <p:extLst>
      <p:ext uri="{BB962C8B-B14F-4D97-AF65-F5344CB8AC3E}">
        <p14:creationId xmlns:p14="http://schemas.microsoft.com/office/powerpoint/2010/main" val="42808447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シェルスクリプト（</a:t>
            </a:r>
            <a:r>
              <a:rPr kumimoji="1" lang="en-US" altLang="ja-JP" dirty="0" smtClean="0"/>
              <a:t>run.sh</a:t>
            </a:r>
            <a:r>
              <a:rPr kumimoji="1" lang="ja-JP" altLang="en-US" dirty="0" smtClean="0"/>
              <a:t>）</a:t>
            </a:r>
            <a:r>
              <a:rPr lang="ja-JP" altLang="en-US" dirty="0" smtClean="0"/>
              <a:t>解説</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98</a:t>
            </a:fld>
            <a:endParaRPr lang="ja-JP" altLang="en-US" dirty="0"/>
          </a:p>
        </p:txBody>
      </p:sp>
      <p:sp>
        <p:nvSpPr>
          <p:cNvPr id="2" name="正方形/長方形 1"/>
          <p:cNvSpPr/>
          <p:nvPr/>
        </p:nvSpPr>
        <p:spPr>
          <a:xfrm>
            <a:off x="0" y="1079999"/>
            <a:ext cx="9144000" cy="5262979"/>
          </a:xfrm>
          <a:prstGeom prst="rect">
            <a:avLst/>
          </a:prstGeom>
        </p:spPr>
        <p:txBody>
          <a:bodyPr wrap="square">
            <a:spAutoFit/>
          </a:bodyPr>
          <a:lstStyle/>
          <a:p>
            <a:r>
              <a:rPr lang="en-US" altLang="ja-JP" sz="1400" dirty="0">
                <a:solidFill>
                  <a:srgbClr val="000000"/>
                </a:solidFill>
                <a:latin typeface="ＭＳ ゴシック" panose="020B0609070205080204" pitchFamily="49" charset="-128"/>
                <a:ea typeface="ＭＳ ゴシック" panose="020B0609070205080204" pitchFamily="49" charset="-128"/>
              </a:rPr>
              <a:t>#!/bin/</a:t>
            </a:r>
            <a:r>
              <a:rPr lang="en-US" altLang="ja-JP" sz="1400" dirty="0" err="1">
                <a:solidFill>
                  <a:srgbClr val="000000"/>
                </a:solidFill>
                <a:latin typeface="ＭＳ ゴシック" panose="020B0609070205080204" pitchFamily="49" charset="-128"/>
                <a:ea typeface="ＭＳ ゴシック" panose="020B0609070205080204" pitchFamily="49" charset="-128"/>
              </a:rPr>
              <a:t>sh</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a:solidFill>
                  <a:srgbClr val="000000"/>
                </a:solidFill>
                <a:latin typeface="ＭＳ ゴシック" panose="020B0609070205080204" pitchFamily="49" charset="-128"/>
                <a:ea typeface="ＭＳ ゴシック" panose="020B0609070205080204" pitchFamily="49" charset="-128"/>
              </a:rPr>
              <a:t># </a:t>
            </a:r>
            <a:r>
              <a:rPr lang="en-US" altLang="ja-JP" sz="1400" dirty="0" err="1">
                <a:solidFill>
                  <a:srgbClr val="000000"/>
                </a:solidFill>
                <a:latin typeface="ＭＳ ゴシック" panose="020B0609070205080204" pitchFamily="49" charset="-128"/>
                <a:ea typeface="ＭＳ ゴシック" panose="020B0609070205080204" pitchFamily="49" charset="-128"/>
              </a:rPr>
              <a:t>imagemagick</a:t>
            </a:r>
            <a:r>
              <a:rPr lang="ja-JP" altLang="en-US" sz="1400" dirty="0">
                <a:solidFill>
                  <a:srgbClr val="000000"/>
                </a:solidFill>
                <a:latin typeface="ＭＳ ゴシック" panose="020B0609070205080204" pitchFamily="49" charset="-128"/>
                <a:ea typeface="ＭＳ ゴシック" panose="020B0609070205080204" pitchFamily="49" charset="-128"/>
              </a:rPr>
              <a:t>で何か画像処理をして，</a:t>
            </a:r>
            <a:r>
              <a:rPr lang="en-US" altLang="ja-JP" sz="1400" dirty="0">
                <a:solidFill>
                  <a:srgbClr val="000000"/>
                </a:solidFill>
                <a:latin typeface="ＭＳ ゴシック" panose="020B0609070205080204" pitchFamily="49" charset="-128"/>
                <a:ea typeface="ＭＳ ゴシック" panose="020B0609070205080204" pitchFamily="49" charset="-128"/>
              </a:rPr>
              <a:t>/</a:t>
            </a:r>
            <a:r>
              <a:rPr lang="en-US" altLang="ja-JP" sz="1400" dirty="0" err="1">
                <a:solidFill>
                  <a:srgbClr val="000000"/>
                </a:solidFill>
                <a:latin typeface="ＭＳ ゴシック" panose="020B0609070205080204" pitchFamily="49" charset="-128"/>
                <a:ea typeface="ＭＳ ゴシック" panose="020B0609070205080204" pitchFamily="49" charset="-128"/>
              </a:rPr>
              <a:t>imgproc</a:t>
            </a:r>
            <a:r>
              <a:rPr lang="ja-JP" altLang="en-US" sz="1400" dirty="0">
                <a:solidFill>
                  <a:srgbClr val="000000"/>
                </a:solidFill>
                <a:latin typeface="ＭＳ ゴシック" panose="020B0609070205080204" pitchFamily="49" charset="-128"/>
                <a:ea typeface="ＭＳ ゴシック" panose="020B0609070205080204" pitchFamily="49" charset="-128"/>
              </a:rPr>
              <a:t>にかきこみ，テンプレートマッチング</a:t>
            </a:r>
          </a:p>
          <a:p>
            <a:r>
              <a:rPr lang="en-US" altLang="ja-JP" sz="1400" dirty="0">
                <a:solidFill>
                  <a:srgbClr val="000000"/>
                </a:solidFill>
                <a:latin typeface="ＭＳ ゴシック" panose="020B0609070205080204" pitchFamily="49" charset="-128"/>
                <a:ea typeface="ＭＳ ゴシック" panose="020B0609070205080204" pitchFamily="49" charset="-128"/>
              </a:rPr>
              <a:t>for image in $</a:t>
            </a:r>
            <a:r>
              <a:rPr lang="en-US" altLang="ja-JP" sz="1400" dirty="0" smtClean="0">
                <a:solidFill>
                  <a:srgbClr val="000000"/>
                </a:solidFill>
                <a:latin typeface="ＭＳ ゴシック" panose="020B0609070205080204" pitchFamily="49" charset="-128"/>
                <a:ea typeface="ＭＳ ゴシック" panose="020B0609070205080204" pitchFamily="49" charset="-128"/>
              </a:rPr>
              <a:t>1/test/*.</a:t>
            </a:r>
            <a:r>
              <a:rPr lang="en-US" altLang="ja-JP" sz="1400" dirty="0">
                <a:solidFill>
                  <a:srgbClr val="000000"/>
                </a:solidFill>
                <a:latin typeface="ＭＳ ゴシック" panose="020B0609070205080204" pitchFamily="49" charset="-128"/>
                <a:ea typeface="ＭＳ ゴシック" panose="020B0609070205080204" pitchFamily="49" charset="-128"/>
              </a:rPr>
              <a:t>ppm; </a:t>
            </a:r>
            <a:r>
              <a:rPr lang="en-US" altLang="ja-JP" sz="1400" dirty="0" smtClean="0">
                <a:solidFill>
                  <a:srgbClr val="000000"/>
                </a:solidFill>
                <a:latin typeface="ＭＳ ゴシック" panose="020B0609070205080204" pitchFamily="49" charset="-128"/>
                <a:ea typeface="ＭＳ ゴシック" panose="020B0609070205080204" pitchFamily="49" charset="-128"/>
              </a:rPr>
              <a:t>do </a:t>
            </a:r>
            <a:r>
              <a:rPr lang="en-US" altLang="ja-JP" sz="1400" dirty="0" smtClean="0">
                <a:solidFill>
                  <a:schemeClr val="tx1">
                    <a:lumMod val="50000"/>
                    <a:lumOff val="50000"/>
                  </a:schemeClr>
                </a:solidFill>
                <a:latin typeface="+mj-ea"/>
              </a:rPr>
              <a:t>#</a:t>
            </a:r>
            <a:r>
              <a:rPr lang="ja-JP" altLang="en-US" sz="1400" dirty="0" smtClean="0">
                <a:solidFill>
                  <a:schemeClr val="tx1">
                    <a:lumMod val="50000"/>
                    <a:lumOff val="50000"/>
                  </a:schemeClr>
                </a:solidFill>
                <a:latin typeface="+mj-ea"/>
              </a:rPr>
              <a:t>第</a:t>
            </a:r>
            <a:r>
              <a:rPr lang="en-US" altLang="ja-JP" sz="1400" dirty="0" smtClean="0">
                <a:solidFill>
                  <a:schemeClr val="tx1">
                    <a:lumMod val="50000"/>
                    <a:lumOff val="50000"/>
                  </a:schemeClr>
                </a:solidFill>
                <a:latin typeface="+mj-ea"/>
              </a:rPr>
              <a:t>1</a:t>
            </a:r>
            <a:r>
              <a:rPr lang="ja-JP" altLang="en-US" sz="1400" dirty="0" smtClean="0">
                <a:solidFill>
                  <a:schemeClr val="tx1">
                    <a:lumMod val="50000"/>
                    <a:lumOff val="50000"/>
                  </a:schemeClr>
                </a:solidFill>
                <a:latin typeface="+mj-ea"/>
              </a:rPr>
              <a:t>引数</a:t>
            </a:r>
            <a:r>
              <a:rPr lang="en-US" altLang="ja-JP" sz="1400" dirty="0" smtClean="0">
                <a:solidFill>
                  <a:schemeClr val="tx1">
                    <a:lumMod val="50000"/>
                    <a:lumOff val="50000"/>
                  </a:schemeClr>
                </a:solidFill>
                <a:latin typeface="+mj-ea"/>
              </a:rPr>
              <a:t>/test/</a:t>
            </a:r>
            <a:r>
              <a:rPr lang="ja-JP" altLang="en-US" sz="1400" dirty="0" smtClean="0">
                <a:solidFill>
                  <a:schemeClr val="tx1">
                    <a:lumMod val="50000"/>
                    <a:lumOff val="50000"/>
                  </a:schemeClr>
                </a:solidFill>
                <a:latin typeface="+mj-ea"/>
              </a:rPr>
              <a:t>のディレクトリ内の</a:t>
            </a:r>
            <a:r>
              <a:rPr lang="ja-JP" altLang="en-US" sz="1400" dirty="0">
                <a:solidFill>
                  <a:schemeClr val="tx1">
                    <a:lumMod val="50000"/>
                    <a:lumOff val="50000"/>
                  </a:schemeClr>
                </a:solidFill>
                <a:latin typeface="+mj-ea"/>
              </a:rPr>
              <a:t>すべて</a:t>
            </a:r>
            <a:r>
              <a:rPr lang="ja-JP" altLang="en-US" sz="1400" dirty="0" smtClean="0">
                <a:solidFill>
                  <a:schemeClr val="tx1">
                    <a:lumMod val="50000"/>
                    <a:lumOff val="50000"/>
                  </a:schemeClr>
                </a:solidFill>
                <a:latin typeface="+mj-ea"/>
              </a:rPr>
              <a:t>の</a:t>
            </a:r>
            <a:r>
              <a:rPr lang="en-US" altLang="ja-JP" sz="1400" dirty="0" smtClean="0">
                <a:solidFill>
                  <a:schemeClr val="tx1">
                    <a:lumMod val="50000"/>
                    <a:lumOff val="50000"/>
                  </a:schemeClr>
                </a:solidFill>
                <a:latin typeface="+mj-ea"/>
              </a:rPr>
              <a:t>ppm</a:t>
            </a:r>
            <a:r>
              <a:rPr lang="ja-JP" altLang="en-US" sz="1400" dirty="0" smtClean="0">
                <a:solidFill>
                  <a:schemeClr val="tx1">
                    <a:lumMod val="50000"/>
                    <a:lumOff val="50000"/>
                  </a:schemeClr>
                </a:solidFill>
                <a:latin typeface="+mj-ea"/>
              </a:rPr>
              <a:t>ファイル</a:t>
            </a:r>
            <a:r>
              <a:rPr lang="ja-JP" altLang="en-US" sz="1400" dirty="0">
                <a:solidFill>
                  <a:schemeClr val="tx1">
                    <a:lumMod val="50000"/>
                    <a:lumOff val="50000"/>
                  </a:schemeClr>
                </a:solidFill>
                <a:latin typeface="+mj-ea"/>
              </a:rPr>
              <a:t>に</a:t>
            </a:r>
            <a:r>
              <a:rPr lang="ja-JP" altLang="en-US" sz="1400" dirty="0" smtClean="0">
                <a:solidFill>
                  <a:schemeClr val="tx1">
                    <a:lumMod val="50000"/>
                    <a:lumOff val="50000"/>
                  </a:schemeClr>
                </a:solidFill>
                <a:latin typeface="+mj-ea"/>
              </a:rPr>
              <a:t>関してループ</a:t>
            </a:r>
            <a:endParaRPr lang="ja-JP" altLang="en-US" sz="1400" dirty="0">
              <a:solidFill>
                <a:schemeClr val="tx1">
                  <a:lumMod val="50000"/>
                  <a:lumOff val="50000"/>
                </a:schemeClr>
              </a:solidFill>
              <a:latin typeface="+mj-ea"/>
            </a:endParaRPr>
          </a:p>
          <a:p>
            <a:r>
              <a:rPr lang="en-US" altLang="ja-JP" sz="1400" dirty="0" smtClean="0">
                <a:solidFill>
                  <a:srgbClr val="000000"/>
                </a:solidFill>
                <a:latin typeface="ＭＳ ゴシック" panose="020B0609070205080204" pitchFamily="49" charset="-128"/>
                <a:ea typeface="ＭＳ ゴシック" panose="020B0609070205080204" pitchFamily="49" charset="-128"/>
              </a:rPr>
              <a:t>    </a:t>
            </a:r>
            <a:r>
              <a:rPr lang="en-US" altLang="ja-JP" sz="1400" dirty="0" err="1">
                <a:solidFill>
                  <a:srgbClr val="000000"/>
                </a:solidFill>
                <a:latin typeface="ＭＳ ゴシック" panose="020B0609070205080204" pitchFamily="49" charset="-128"/>
                <a:ea typeface="ＭＳ ゴシック" panose="020B0609070205080204" pitchFamily="49" charset="-128"/>
              </a:rPr>
              <a:t>bname</a:t>
            </a:r>
            <a:r>
              <a:rPr lang="en-US" altLang="ja-JP" sz="1400" dirty="0">
                <a:solidFill>
                  <a:srgbClr val="000000"/>
                </a:solidFill>
                <a:latin typeface="ＭＳ ゴシック" panose="020B0609070205080204" pitchFamily="49" charset="-128"/>
                <a:ea typeface="ＭＳ ゴシック" panose="020B0609070205080204" pitchFamily="49" charset="-128"/>
              </a:rPr>
              <a:t>=`</a:t>
            </a:r>
            <a:r>
              <a:rPr lang="en-US" altLang="ja-JP" sz="1400" dirty="0" err="1">
                <a:solidFill>
                  <a:srgbClr val="000000"/>
                </a:solidFill>
                <a:latin typeface="ＭＳ ゴシック" panose="020B0609070205080204" pitchFamily="49" charset="-128"/>
                <a:ea typeface="ＭＳ ゴシック" panose="020B0609070205080204" pitchFamily="49" charset="-128"/>
              </a:rPr>
              <a:t>basename</a:t>
            </a:r>
            <a:r>
              <a:rPr lang="en-US" altLang="ja-JP" sz="1400" dirty="0">
                <a:solidFill>
                  <a:srgbClr val="000000"/>
                </a:solidFill>
                <a:latin typeface="ＭＳ ゴシック" panose="020B0609070205080204" pitchFamily="49" charset="-128"/>
                <a:ea typeface="ＭＳ ゴシック" panose="020B0609070205080204" pitchFamily="49" charset="-128"/>
              </a:rPr>
              <a:t> ${image}`</a:t>
            </a:r>
          </a:p>
          <a:p>
            <a:r>
              <a:rPr lang="en-US" altLang="ja-JP" sz="1400" dirty="0">
                <a:solidFill>
                  <a:srgbClr val="000000"/>
                </a:solidFill>
                <a:latin typeface="ＭＳ ゴシック" panose="020B0609070205080204" pitchFamily="49" charset="-128"/>
                <a:ea typeface="ＭＳ ゴシック" panose="020B0609070205080204" pitchFamily="49" charset="-128"/>
              </a:rPr>
              <a:t>    name="</a:t>
            </a:r>
            <a:r>
              <a:rPr lang="en-US" altLang="ja-JP" sz="1400" dirty="0" err="1">
                <a:solidFill>
                  <a:srgbClr val="000000"/>
                </a:solidFill>
                <a:latin typeface="ＭＳ ゴシック" panose="020B0609070205080204" pitchFamily="49" charset="-128"/>
                <a:ea typeface="ＭＳ ゴシック" panose="020B0609070205080204" pitchFamily="49" charset="-128"/>
              </a:rPr>
              <a:t>imgproc</a:t>
            </a:r>
            <a:r>
              <a:rPr lang="en-US" altLang="ja-JP" sz="1400" dirty="0">
                <a:solidFill>
                  <a:srgbClr val="000000"/>
                </a:solidFill>
                <a:latin typeface="ＭＳ ゴシック" panose="020B0609070205080204" pitchFamily="49" charset="-128"/>
                <a:ea typeface="ＭＳ ゴシック" panose="020B0609070205080204" pitchFamily="49" charset="-128"/>
              </a:rPr>
              <a:t>/"$</a:t>
            </a:r>
            <a:r>
              <a:rPr lang="en-US" altLang="ja-JP" sz="1400" dirty="0" err="1">
                <a:solidFill>
                  <a:srgbClr val="000000"/>
                </a:solidFill>
                <a:latin typeface="ＭＳ ゴシック" panose="020B0609070205080204" pitchFamily="49" charset="-128"/>
                <a:ea typeface="ＭＳ ゴシック" panose="020B0609070205080204" pitchFamily="49" charset="-128"/>
              </a:rPr>
              <a:t>bname</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a:solidFill>
                  <a:srgbClr val="000000"/>
                </a:solidFill>
                <a:latin typeface="ＭＳ ゴシック" panose="020B0609070205080204" pitchFamily="49" charset="-128"/>
                <a:ea typeface="ＭＳ ゴシック" panose="020B0609070205080204" pitchFamily="49" charset="-128"/>
              </a:rPr>
              <a:t>    x=0    </a:t>
            </a:r>
            <a:r>
              <a:rPr lang="en-US" altLang="ja-JP" sz="1400" dirty="0" smtClean="0">
                <a:solidFill>
                  <a:schemeClr val="tx1">
                    <a:lumMod val="50000"/>
                    <a:lumOff val="50000"/>
                  </a:schemeClr>
                </a:solidFill>
                <a:latin typeface="+mj-ea"/>
              </a:rPr>
              <a:t>#</a:t>
            </a:r>
            <a:r>
              <a:rPr lang="ja-JP" altLang="en-US" sz="1400" dirty="0">
                <a:solidFill>
                  <a:schemeClr val="tx1">
                    <a:lumMod val="50000"/>
                    <a:lumOff val="50000"/>
                  </a:schemeClr>
                </a:solidFill>
                <a:latin typeface="+mj-ea"/>
              </a:rPr>
              <a:t>変数ｘを０</a:t>
            </a:r>
            <a:r>
              <a:rPr lang="ja-JP" altLang="en-US" sz="1400" dirty="0" smtClean="0">
                <a:solidFill>
                  <a:schemeClr val="tx1">
                    <a:lumMod val="50000"/>
                    <a:lumOff val="50000"/>
                  </a:schemeClr>
                </a:solidFill>
                <a:latin typeface="+mj-ea"/>
              </a:rPr>
              <a:t>に</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ja-JP" altLang="en-US" sz="1400" dirty="0">
                <a:solidFill>
                  <a:srgbClr val="000000"/>
                </a:solidFill>
                <a:latin typeface="ＭＳ ゴシック" panose="020B0609070205080204" pitchFamily="49" charset="-128"/>
                <a:ea typeface="ＭＳ ゴシック" panose="020B0609070205080204" pitchFamily="49" charset="-128"/>
              </a:rPr>
              <a:t> </a:t>
            </a:r>
            <a:r>
              <a:rPr lang="en-US" altLang="ja-JP" sz="1400" dirty="0" smtClean="0">
                <a:solidFill>
                  <a:srgbClr val="000000"/>
                </a:solidFill>
                <a:latin typeface="ＭＳ ゴシック" panose="020B0609070205080204" pitchFamily="49" charset="-128"/>
                <a:ea typeface="ＭＳ ゴシック" panose="020B0609070205080204" pitchFamily="49" charset="-128"/>
              </a:rPr>
              <a:t>   </a:t>
            </a:r>
            <a:r>
              <a:rPr lang="en-US" altLang="ja-JP" sz="1400" dirty="0">
                <a:solidFill>
                  <a:srgbClr val="000000"/>
                </a:solidFill>
                <a:latin typeface="ＭＳ ゴシック" panose="020B0609070205080204" pitchFamily="49" charset="-128"/>
                <a:ea typeface="ＭＳ ゴシック" panose="020B0609070205080204" pitchFamily="49" charset="-128"/>
              </a:rPr>
              <a:t>convert -median 1 "${image}" "${name</a:t>
            </a:r>
            <a:r>
              <a:rPr lang="en-US" altLang="ja-JP" sz="1400" dirty="0" smtClean="0">
                <a:solidFill>
                  <a:srgbClr val="000000"/>
                </a:solidFill>
                <a:latin typeface="ＭＳ ゴシック" panose="020B0609070205080204" pitchFamily="49" charset="-128"/>
                <a:ea typeface="ＭＳ ゴシック" panose="020B0609070205080204" pitchFamily="49" charset="-128"/>
              </a:rPr>
              <a:t>}"</a:t>
            </a:r>
            <a:r>
              <a:rPr lang="en-US" altLang="ja-JP" sz="1400" dirty="0" smtClean="0">
                <a:solidFill>
                  <a:schemeClr val="tx1">
                    <a:lumMod val="50000"/>
                    <a:lumOff val="50000"/>
                  </a:schemeClr>
                </a:solidFill>
                <a:latin typeface="+mj-ea"/>
              </a:rPr>
              <a:t>#</a:t>
            </a:r>
            <a:r>
              <a:rPr lang="en-US" altLang="ja-JP" sz="1400" dirty="0" err="1" smtClean="0">
                <a:solidFill>
                  <a:schemeClr val="tx1">
                    <a:lumMod val="50000"/>
                    <a:lumOff val="50000"/>
                  </a:schemeClr>
                </a:solidFill>
                <a:latin typeface="+mj-ea"/>
              </a:rPr>
              <a:t>Imagemagick</a:t>
            </a:r>
            <a:r>
              <a:rPr lang="ja-JP" altLang="en-US" sz="1400" dirty="0">
                <a:solidFill>
                  <a:schemeClr val="tx1">
                    <a:lumMod val="50000"/>
                    <a:lumOff val="50000"/>
                  </a:schemeClr>
                </a:solidFill>
                <a:latin typeface="+mj-ea"/>
              </a:rPr>
              <a:t>で処理</a:t>
            </a:r>
            <a:r>
              <a:rPr lang="ja-JP" altLang="en-US" sz="1400" dirty="0" smtClean="0">
                <a:solidFill>
                  <a:schemeClr val="tx1">
                    <a:lumMod val="50000"/>
                    <a:lumOff val="50000"/>
                  </a:schemeClr>
                </a:solidFill>
                <a:latin typeface="+mj-ea"/>
              </a:rPr>
              <a:t>して</a:t>
            </a:r>
            <a:r>
              <a:rPr lang="en-US" altLang="ja-JP" sz="1400" dirty="0" smtClean="0">
                <a:solidFill>
                  <a:schemeClr val="tx1">
                    <a:lumMod val="50000"/>
                    <a:lumOff val="50000"/>
                  </a:schemeClr>
                </a:solidFill>
                <a:latin typeface="+mj-ea"/>
              </a:rPr>
              <a:t>/</a:t>
            </a:r>
            <a:r>
              <a:rPr lang="en-US" altLang="ja-JP" sz="1400" dirty="0" err="1" smtClean="0">
                <a:solidFill>
                  <a:schemeClr val="tx1">
                    <a:lumMod val="50000"/>
                    <a:lumOff val="50000"/>
                  </a:schemeClr>
                </a:solidFill>
                <a:latin typeface="+mj-ea"/>
              </a:rPr>
              <a:t>imgproc</a:t>
            </a:r>
            <a:r>
              <a:rPr lang="ja-JP" altLang="en-US" sz="1400" dirty="0" smtClean="0">
                <a:solidFill>
                  <a:schemeClr val="tx1">
                    <a:lumMod val="50000"/>
                    <a:lumOff val="50000"/>
                  </a:schemeClr>
                </a:solidFill>
                <a:latin typeface="+mj-ea"/>
              </a:rPr>
              <a:t>に書き出し</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a:solidFill>
                  <a:srgbClr val="000000"/>
                </a:solidFill>
                <a:latin typeface="ＭＳ ゴシック" panose="020B0609070205080204" pitchFamily="49" charset="-128"/>
                <a:ea typeface="ＭＳ ゴシック" panose="020B0609070205080204" pitchFamily="49" charset="-128"/>
              </a:rPr>
              <a:t>    </a:t>
            </a:r>
            <a:r>
              <a:rPr lang="en-US" altLang="ja-JP" sz="1400" dirty="0" smtClean="0">
                <a:solidFill>
                  <a:srgbClr val="000000"/>
                </a:solidFill>
                <a:latin typeface="ＭＳ ゴシック" panose="020B0609070205080204" pitchFamily="49" charset="-128"/>
                <a:ea typeface="ＭＳ ゴシック" panose="020B0609070205080204" pitchFamily="49" charset="-128"/>
              </a:rPr>
              <a:t>rotation=0 </a:t>
            </a:r>
            <a:r>
              <a:rPr lang="en-US" altLang="ja-JP" sz="1400" dirty="0" smtClean="0">
                <a:solidFill>
                  <a:schemeClr val="bg1">
                    <a:lumMod val="75000"/>
                  </a:schemeClr>
                </a:solidFill>
                <a:latin typeface="ＭＳ ゴシック" panose="020B0609070205080204" pitchFamily="49" charset="-128"/>
                <a:ea typeface="ＭＳ ゴシック" panose="020B0609070205080204" pitchFamily="49" charset="-128"/>
              </a:rPr>
              <a:t>#</a:t>
            </a:r>
            <a:r>
              <a:rPr lang="ja-JP" altLang="en-US" sz="1400" dirty="0" smtClean="0">
                <a:solidFill>
                  <a:schemeClr val="bg1">
                    <a:lumMod val="75000"/>
                  </a:schemeClr>
                </a:solidFill>
                <a:latin typeface="ＭＳ ゴシック" panose="020B0609070205080204" pitchFamily="49" charset="-128"/>
                <a:ea typeface="ＭＳ ゴシック" panose="020B0609070205080204" pitchFamily="49" charset="-128"/>
              </a:rPr>
              <a:t>回転の値をセット．今回は何もしないので０</a:t>
            </a:r>
            <a:endParaRPr lang="en-US" altLang="ja-JP" sz="1400" dirty="0">
              <a:solidFill>
                <a:schemeClr val="bg1">
                  <a:lumMod val="75000"/>
                </a:schemeClr>
              </a:solidFill>
              <a:latin typeface="ＭＳ ゴシック" panose="020B0609070205080204" pitchFamily="49" charset="-128"/>
              <a:ea typeface="ＭＳ ゴシック" panose="020B0609070205080204" pitchFamily="49" charset="-128"/>
            </a:endParaRPr>
          </a:p>
          <a:p>
            <a:r>
              <a:rPr lang="en-US" altLang="ja-JP" sz="1400" dirty="0">
                <a:solidFill>
                  <a:srgbClr val="000000"/>
                </a:solidFill>
                <a:latin typeface="ＭＳ ゴシック" panose="020B0609070205080204" pitchFamily="49" charset="-128"/>
                <a:ea typeface="ＭＳ ゴシック" panose="020B0609070205080204" pitchFamily="49" charset="-128"/>
              </a:rPr>
              <a:t>    echo $</a:t>
            </a:r>
            <a:r>
              <a:rPr lang="en-US" altLang="ja-JP" sz="1400" dirty="0" err="1">
                <a:solidFill>
                  <a:srgbClr val="000000"/>
                </a:solidFill>
                <a:latin typeface="ＭＳ ゴシック" panose="020B0609070205080204" pitchFamily="49" charset="-128"/>
                <a:ea typeface="ＭＳ ゴシック" panose="020B0609070205080204" pitchFamily="49" charset="-128"/>
              </a:rPr>
              <a:t>bname</a:t>
            </a:r>
            <a:r>
              <a:rPr lang="en-US" altLang="ja-JP" sz="1400" dirty="0" smtClean="0">
                <a:solidFill>
                  <a:srgbClr val="000000"/>
                </a:solidFill>
                <a:latin typeface="ＭＳ ゴシック" panose="020B0609070205080204" pitchFamily="49" charset="-128"/>
                <a:ea typeface="ＭＳ ゴシック" panose="020B0609070205080204" pitchFamily="49" charset="-128"/>
              </a:rPr>
              <a:t>:</a:t>
            </a:r>
            <a:r>
              <a:rPr lang="en-US" altLang="ja-JP" sz="1400" dirty="0">
                <a:solidFill>
                  <a:schemeClr val="tx1">
                    <a:lumMod val="50000"/>
                    <a:lumOff val="50000"/>
                  </a:schemeClr>
                </a:solidFill>
                <a:latin typeface="+mj-ea"/>
              </a:rPr>
              <a:t> </a:t>
            </a:r>
            <a:r>
              <a:rPr lang="en-US" altLang="ja-JP" sz="1400" dirty="0" smtClean="0">
                <a:solidFill>
                  <a:schemeClr val="tx1">
                    <a:lumMod val="50000"/>
                    <a:lumOff val="50000"/>
                  </a:schemeClr>
                </a:solidFill>
                <a:latin typeface="+mj-ea"/>
              </a:rPr>
              <a:t>#</a:t>
            </a:r>
            <a:r>
              <a:rPr lang="ja-JP" altLang="en-US" sz="1400" dirty="0" smtClean="0">
                <a:solidFill>
                  <a:schemeClr val="tx1">
                    <a:lumMod val="50000"/>
                    <a:lumOff val="50000"/>
                  </a:schemeClr>
                </a:solidFill>
                <a:latin typeface="+mj-ea"/>
              </a:rPr>
              <a:t>ベースネームを表示</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a:solidFill>
                  <a:srgbClr val="000000"/>
                </a:solidFill>
                <a:latin typeface="ＭＳ ゴシック" panose="020B0609070205080204" pitchFamily="49" charset="-128"/>
                <a:ea typeface="ＭＳ ゴシック" panose="020B0609070205080204" pitchFamily="49" charset="-128"/>
              </a:rPr>
              <a:t>    for template in </a:t>
            </a:r>
            <a:r>
              <a:rPr lang="en-US" altLang="ja-JP" sz="1400" dirty="0" smtClean="0">
                <a:solidFill>
                  <a:srgbClr val="000000"/>
                </a:solidFill>
                <a:latin typeface="ＭＳ ゴシック" panose="020B0609070205080204" pitchFamily="49" charset="-128"/>
                <a:ea typeface="ＭＳ ゴシック" panose="020B0609070205080204" pitchFamily="49" charset="-128"/>
              </a:rPr>
              <a:t>$1/*.</a:t>
            </a:r>
            <a:r>
              <a:rPr lang="en-US" altLang="ja-JP" sz="1400" dirty="0">
                <a:solidFill>
                  <a:srgbClr val="000000"/>
                </a:solidFill>
                <a:latin typeface="ＭＳ ゴシック" panose="020B0609070205080204" pitchFamily="49" charset="-128"/>
                <a:ea typeface="ＭＳ ゴシック" panose="020B0609070205080204" pitchFamily="49" charset="-128"/>
              </a:rPr>
              <a:t>ppm; </a:t>
            </a:r>
            <a:r>
              <a:rPr lang="en-US" altLang="ja-JP" sz="1400" dirty="0" smtClean="0">
                <a:solidFill>
                  <a:srgbClr val="000000"/>
                </a:solidFill>
                <a:latin typeface="ＭＳ ゴシック" panose="020B0609070205080204" pitchFamily="49" charset="-128"/>
                <a:ea typeface="ＭＳ ゴシック" panose="020B0609070205080204" pitchFamily="49" charset="-128"/>
              </a:rPr>
              <a:t>do</a:t>
            </a:r>
            <a:r>
              <a:rPr lang="en-US" altLang="ja-JP" sz="1400" dirty="0">
                <a:solidFill>
                  <a:schemeClr val="tx1">
                    <a:lumMod val="50000"/>
                    <a:lumOff val="50000"/>
                  </a:schemeClr>
                </a:solidFill>
                <a:latin typeface="+mj-ea"/>
              </a:rPr>
              <a:t> #</a:t>
            </a:r>
            <a:r>
              <a:rPr lang="ja-JP" altLang="en-US" sz="1400" dirty="0" smtClean="0">
                <a:solidFill>
                  <a:schemeClr val="tx1">
                    <a:lumMod val="50000"/>
                    <a:lumOff val="50000"/>
                  </a:schemeClr>
                </a:solidFill>
                <a:latin typeface="+mj-ea"/>
              </a:rPr>
              <a:t>第</a:t>
            </a:r>
            <a:r>
              <a:rPr lang="en-US" altLang="ja-JP" sz="1400" dirty="0" smtClean="0">
                <a:solidFill>
                  <a:schemeClr val="tx1">
                    <a:lumMod val="50000"/>
                    <a:lumOff val="50000"/>
                  </a:schemeClr>
                </a:solidFill>
                <a:latin typeface="+mj-ea"/>
              </a:rPr>
              <a:t>1</a:t>
            </a:r>
            <a:r>
              <a:rPr lang="ja-JP" altLang="en-US" sz="1400" dirty="0" smtClean="0">
                <a:solidFill>
                  <a:schemeClr val="tx1">
                    <a:lumMod val="50000"/>
                    <a:lumOff val="50000"/>
                  </a:schemeClr>
                </a:solidFill>
                <a:latin typeface="+mj-ea"/>
              </a:rPr>
              <a:t>引数のディレクトリ内すべて</a:t>
            </a:r>
            <a:r>
              <a:rPr lang="ja-JP" altLang="en-US" sz="1400" dirty="0">
                <a:solidFill>
                  <a:schemeClr val="tx1">
                    <a:lumMod val="50000"/>
                    <a:lumOff val="50000"/>
                  </a:schemeClr>
                </a:solidFill>
                <a:latin typeface="+mj-ea"/>
              </a:rPr>
              <a:t>の</a:t>
            </a:r>
            <a:r>
              <a:rPr lang="en-US" altLang="ja-JP" sz="1400" dirty="0" smtClean="0">
                <a:solidFill>
                  <a:schemeClr val="tx1">
                    <a:lumMod val="50000"/>
                    <a:lumOff val="50000"/>
                  </a:schemeClr>
                </a:solidFill>
                <a:latin typeface="+mj-ea"/>
              </a:rPr>
              <a:t>ppm</a:t>
            </a:r>
            <a:r>
              <a:rPr lang="ja-JP" altLang="en-US" sz="1400" dirty="0" smtClean="0">
                <a:solidFill>
                  <a:schemeClr val="tx1">
                    <a:lumMod val="50000"/>
                    <a:lumOff val="50000"/>
                  </a:schemeClr>
                </a:solidFill>
                <a:latin typeface="+mj-ea"/>
              </a:rPr>
              <a:t>に</a:t>
            </a:r>
            <a:r>
              <a:rPr lang="ja-JP" altLang="en-US" sz="1400" dirty="0">
                <a:solidFill>
                  <a:schemeClr val="tx1">
                    <a:lumMod val="50000"/>
                    <a:lumOff val="50000"/>
                  </a:schemeClr>
                </a:solidFill>
                <a:latin typeface="+mj-ea"/>
              </a:rPr>
              <a:t>関してループ</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a:solidFill>
                  <a:srgbClr val="000000"/>
                </a:solidFill>
                <a:latin typeface="ＭＳ ゴシック" panose="020B0609070205080204" pitchFamily="49" charset="-128"/>
                <a:ea typeface="ＭＳ ゴシック" panose="020B0609070205080204" pitchFamily="49" charset="-128"/>
              </a:rPr>
              <a:t>echo `</a:t>
            </a:r>
            <a:r>
              <a:rPr lang="en-US" altLang="ja-JP" sz="1400" dirty="0" err="1">
                <a:solidFill>
                  <a:srgbClr val="000000"/>
                </a:solidFill>
                <a:latin typeface="ＭＳ ゴシック" panose="020B0609070205080204" pitchFamily="49" charset="-128"/>
                <a:ea typeface="ＭＳ ゴシック" panose="020B0609070205080204" pitchFamily="49" charset="-128"/>
              </a:rPr>
              <a:t>basename</a:t>
            </a:r>
            <a:r>
              <a:rPr lang="en-US" altLang="ja-JP" sz="1400" dirty="0">
                <a:solidFill>
                  <a:srgbClr val="000000"/>
                </a:solidFill>
                <a:latin typeface="ＭＳ ゴシック" panose="020B0609070205080204" pitchFamily="49" charset="-128"/>
                <a:ea typeface="ＭＳ ゴシック" panose="020B0609070205080204" pitchFamily="49" charset="-128"/>
              </a:rPr>
              <a:t> ${template</a:t>
            </a:r>
            <a:r>
              <a:rPr lang="en-US" altLang="ja-JP" sz="1400" dirty="0" smtClean="0">
                <a:solidFill>
                  <a:srgbClr val="000000"/>
                </a:solidFill>
                <a:latin typeface="ＭＳ ゴシック" panose="020B0609070205080204" pitchFamily="49" charset="-128"/>
                <a:ea typeface="ＭＳ ゴシック" panose="020B0609070205080204" pitchFamily="49" charset="-128"/>
              </a:rPr>
              <a:t>}`</a:t>
            </a:r>
            <a:r>
              <a:rPr lang="ja-JP" altLang="en-US" sz="1400" dirty="0" smtClean="0">
                <a:solidFill>
                  <a:srgbClr val="000000"/>
                </a:solidFill>
                <a:latin typeface="ＭＳ ゴシック" panose="020B0609070205080204" pitchFamily="49" charset="-128"/>
                <a:ea typeface="ＭＳ ゴシック" panose="020B0609070205080204" pitchFamily="49" charset="-128"/>
              </a:rPr>
              <a:t>　</a:t>
            </a:r>
            <a:r>
              <a:rPr lang="en-US" altLang="ja-JP" sz="1400" dirty="0">
                <a:solidFill>
                  <a:schemeClr val="tx1">
                    <a:lumMod val="50000"/>
                    <a:lumOff val="50000"/>
                  </a:schemeClr>
                </a:solidFill>
                <a:latin typeface="+mj-ea"/>
              </a:rPr>
              <a:t> </a:t>
            </a:r>
            <a:r>
              <a:rPr lang="en-US" altLang="ja-JP" sz="1400" dirty="0" smtClean="0">
                <a:solidFill>
                  <a:schemeClr val="tx1">
                    <a:lumMod val="50000"/>
                    <a:lumOff val="50000"/>
                  </a:schemeClr>
                </a:solidFill>
                <a:latin typeface="+mj-ea"/>
              </a:rPr>
              <a:t>#</a:t>
            </a:r>
            <a:r>
              <a:rPr lang="ja-JP" altLang="en-US" sz="1400" dirty="0" smtClean="0">
                <a:solidFill>
                  <a:schemeClr val="tx1">
                    <a:lumMod val="50000"/>
                    <a:lumOff val="50000"/>
                  </a:schemeClr>
                </a:solidFill>
                <a:latin typeface="+mj-ea"/>
              </a:rPr>
              <a:t>テンプレート画像の名前を</a:t>
            </a:r>
            <a:r>
              <a:rPr lang="ja-JP" altLang="en-US" sz="1400" dirty="0">
                <a:solidFill>
                  <a:schemeClr val="tx1">
                    <a:lumMod val="50000"/>
                    <a:lumOff val="50000"/>
                  </a:schemeClr>
                </a:solidFill>
                <a:latin typeface="+mj-ea"/>
              </a:rPr>
              <a:t>表示</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a:solidFill>
                  <a:srgbClr val="000000"/>
                </a:solidFill>
                <a:latin typeface="ＭＳ ゴシック" panose="020B0609070205080204" pitchFamily="49" charset="-128"/>
                <a:ea typeface="ＭＳ ゴシック" panose="020B0609070205080204" pitchFamily="49" charset="-128"/>
              </a:rPr>
              <a:t>if [ $x = 0 </a:t>
            </a:r>
            <a:r>
              <a:rPr lang="en-US" altLang="ja-JP" sz="1400" dirty="0" smtClean="0">
                <a:solidFill>
                  <a:srgbClr val="000000"/>
                </a:solidFill>
                <a:latin typeface="ＭＳ ゴシック" panose="020B0609070205080204" pitchFamily="49" charset="-128"/>
                <a:ea typeface="ＭＳ ゴシック" panose="020B0609070205080204" pitchFamily="49" charset="-128"/>
              </a:rPr>
              <a:t>]</a:t>
            </a:r>
            <a:r>
              <a:rPr lang="ja-JP" altLang="en-US" sz="1400" dirty="0" smtClean="0">
                <a:solidFill>
                  <a:srgbClr val="000000"/>
                </a:solidFill>
                <a:latin typeface="ＭＳ ゴシック" panose="020B0609070205080204" pitchFamily="49" charset="-128"/>
                <a:ea typeface="ＭＳ ゴシック" panose="020B0609070205080204" pitchFamily="49" charset="-128"/>
              </a:rPr>
              <a:t>　</a:t>
            </a:r>
            <a:r>
              <a:rPr lang="en-US" altLang="ja-JP" sz="1400" dirty="0">
                <a:solidFill>
                  <a:schemeClr val="tx1">
                    <a:lumMod val="50000"/>
                    <a:lumOff val="50000"/>
                  </a:schemeClr>
                </a:solidFill>
                <a:latin typeface="+mj-ea"/>
              </a:rPr>
              <a:t> #</a:t>
            </a:r>
            <a:r>
              <a:rPr lang="ja-JP" altLang="en-US" sz="1400" dirty="0">
                <a:solidFill>
                  <a:schemeClr val="tx1">
                    <a:lumMod val="50000"/>
                    <a:lumOff val="50000"/>
                  </a:schemeClr>
                </a:solidFill>
                <a:latin typeface="+mj-ea"/>
              </a:rPr>
              <a:t>もし変数ｘが０だったら？</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smtClean="0">
                <a:solidFill>
                  <a:srgbClr val="000000"/>
                </a:solidFill>
                <a:latin typeface="ＭＳ ゴシック" panose="020B0609070205080204" pitchFamily="49" charset="-128"/>
                <a:ea typeface="ＭＳ ゴシック" panose="020B0609070205080204" pitchFamily="49" charset="-128"/>
              </a:rPr>
              <a:t>then</a:t>
            </a:r>
          </a:p>
          <a:p>
            <a:r>
              <a:rPr lang="ja-JP" altLang="en-US" sz="1400" dirty="0">
                <a:solidFill>
                  <a:schemeClr val="tx1">
                    <a:lumMod val="50000"/>
                    <a:lumOff val="50000"/>
                  </a:schemeClr>
                </a:solidFill>
                <a:latin typeface="+mj-ea"/>
              </a:rPr>
              <a:t>　</a:t>
            </a:r>
            <a:r>
              <a:rPr lang="ja-JP" altLang="en-US" sz="1400" dirty="0" smtClean="0">
                <a:solidFill>
                  <a:schemeClr val="tx1">
                    <a:lumMod val="50000"/>
                    <a:lumOff val="50000"/>
                  </a:schemeClr>
                </a:solidFill>
                <a:latin typeface="+mj-ea"/>
              </a:rPr>
              <a:t>　</a:t>
            </a:r>
            <a:r>
              <a:rPr lang="en-US" altLang="ja-JP" sz="1400" dirty="0" smtClean="0">
                <a:solidFill>
                  <a:schemeClr val="tx1">
                    <a:lumMod val="50000"/>
                    <a:lumOff val="50000"/>
                  </a:schemeClr>
                </a:solidFill>
                <a:latin typeface="+mj-ea"/>
              </a:rPr>
              <a:t>#</a:t>
            </a:r>
            <a:r>
              <a:rPr lang="ja-JP" altLang="en-US" sz="1400" dirty="0">
                <a:solidFill>
                  <a:schemeClr val="tx1">
                    <a:lumMod val="50000"/>
                    <a:lumOff val="50000"/>
                  </a:schemeClr>
                </a:solidFill>
                <a:latin typeface="+mj-ea"/>
              </a:rPr>
              <a:t>下記コマンドを実行．</a:t>
            </a:r>
            <a:r>
              <a:rPr lang="en-US" altLang="ja-JP" sz="1400" dirty="0" err="1">
                <a:solidFill>
                  <a:schemeClr val="tx1">
                    <a:lumMod val="50000"/>
                    <a:lumOff val="50000"/>
                  </a:schemeClr>
                </a:solidFill>
                <a:latin typeface="+mj-ea"/>
              </a:rPr>
              <a:t>cp</a:t>
            </a:r>
            <a:r>
              <a:rPr lang="ja-JP" altLang="en-US" sz="1400" dirty="0">
                <a:solidFill>
                  <a:schemeClr val="tx1">
                    <a:lumMod val="50000"/>
                    <a:lumOff val="50000"/>
                  </a:schemeClr>
                </a:solidFill>
                <a:latin typeface="+mj-ea"/>
              </a:rPr>
              <a:t>は，出力テキストをクリアして，結果を</a:t>
            </a:r>
            <a:r>
              <a:rPr lang="en-US" altLang="ja-JP" sz="1400" dirty="0" smtClean="0">
                <a:solidFill>
                  <a:schemeClr val="tx1">
                    <a:lumMod val="50000"/>
                    <a:lumOff val="50000"/>
                  </a:schemeClr>
                </a:solidFill>
                <a:latin typeface="+mj-ea"/>
              </a:rPr>
              <a:t>print</a:t>
            </a:r>
          </a:p>
          <a:p>
            <a:r>
              <a:rPr lang="ja-JP" altLang="en-US" sz="1400" dirty="0">
                <a:solidFill>
                  <a:schemeClr val="tx1">
                    <a:lumMod val="50000"/>
                    <a:lumOff val="50000"/>
                  </a:schemeClr>
                </a:solidFill>
                <a:latin typeface="+mj-ea"/>
              </a:rPr>
              <a:t>　　</a:t>
            </a:r>
            <a:r>
              <a:rPr lang="en-US" altLang="ja-JP" sz="1400" dirty="0" smtClean="0">
                <a:solidFill>
                  <a:schemeClr val="tx1">
                    <a:lumMod val="50000"/>
                    <a:lumOff val="50000"/>
                  </a:schemeClr>
                </a:solidFill>
                <a:latin typeface="+mj-ea"/>
              </a:rPr>
              <a:t>#</a:t>
            </a:r>
            <a:r>
              <a:rPr lang="ja-JP" altLang="en-US" sz="1400" dirty="0" smtClean="0">
                <a:solidFill>
                  <a:schemeClr val="tx1">
                    <a:lumMod val="50000"/>
                    <a:lumOff val="50000"/>
                  </a:schemeClr>
                </a:solidFill>
                <a:latin typeface="+mj-ea"/>
              </a:rPr>
              <a:t>オプションや閾値の変更を試してみること．</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a:solidFill>
                  <a:srgbClr val="000000"/>
                </a:solidFill>
                <a:latin typeface="ＭＳ ゴシック" panose="020B0609070205080204" pitchFamily="49" charset="-128"/>
                <a:ea typeface="ＭＳ ゴシック" panose="020B0609070205080204" pitchFamily="49" charset="-128"/>
              </a:rPr>
              <a:t>    ./matching $name "${template}" rotation 0.5 </a:t>
            </a:r>
            <a:r>
              <a:rPr lang="en-US" altLang="ja-JP" sz="1400" dirty="0" err="1">
                <a:solidFill>
                  <a:srgbClr val="000000"/>
                </a:solidFill>
                <a:latin typeface="ＭＳ ゴシック" panose="020B0609070205080204" pitchFamily="49" charset="-128"/>
                <a:ea typeface="ＭＳ ゴシック" panose="020B0609070205080204" pitchFamily="49" charset="-128"/>
              </a:rPr>
              <a:t>cp</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a:solidFill>
                  <a:srgbClr val="000000"/>
                </a:solidFill>
                <a:latin typeface="ＭＳ ゴシック" panose="020B0609070205080204" pitchFamily="49" charset="-128"/>
                <a:ea typeface="ＭＳ ゴシック" panose="020B0609070205080204" pitchFamily="49" charset="-128"/>
              </a:rPr>
              <a:t>    </a:t>
            </a:r>
            <a:r>
              <a:rPr lang="en-US" altLang="ja-JP" sz="1400" dirty="0" smtClean="0">
                <a:solidFill>
                  <a:srgbClr val="000000"/>
                </a:solidFill>
                <a:latin typeface="ＭＳ ゴシック" panose="020B0609070205080204" pitchFamily="49" charset="-128"/>
                <a:ea typeface="ＭＳ ゴシック" panose="020B0609070205080204" pitchFamily="49" charset="-128"/>
              </a:rPr>
              <a:t>x=1</a:t>
            </a:r>
            <a:r>
              <a:rPr lang="ja-JP" altLang="en-US" sz="1400" dirty="0" smtClean="0">
                <a:solidFill>
                  <a:srgbClr val="000000"/>
                </a:solidFill>
                <a:latin typeface="ＭＳ ゴシック" panose="020B0609070205080204" pitchFamily="49" charset="-128"/>
                <a:ea typeface="ＭＳ ゴシック" panose="020B0609070205080204" pitchFamily="49" charset="-128"/>
              </a:rPr>
              <a:t>　</a:t>
            </a:r>
            <a:r>
              <a:rPr lang="en-US" altLang="ja-JP" sz="1400" dirty="0">
                <a:solidFill>
                  <a:schemeClr val="tx1">
                    <a:lumMod val="50000"/>
                    <a:lumOff val="50000"/>
                  </a:schemeClr>
                </a:solidFill>
                <a:latin typeface="+mj-ea"/>
              </a:rPr>
              <a:t>#x</a:t>
            </a:r>
            <a:r>
              <a:rPr lang="ja-JP" altLang="en-US" sz="1400" dirty="0">
                <a:solidFill>
                  <a:schemeClr val="tx1">
                    <a:lumMod val="50000"/>
                    <a:lumOff val="50000"/>
                  </a:schemeClr>
                </a:solidFill>
                <a:latin typeface="+mj-ea"/>
              </a:rPr>
              <a:t>に１を代入して，同じ画像ファイルではクリア命令をしないように</a:t>
            </a:r>
            <a:r>
              <a:rPr lang="ja-JP" altLang="en-US" sz="1400" dirty="0" smtClean="0">
                <a:solidFill>
                  <a:schemeClr val="tx1">
                    <a:lumMod val="50000"/>
                    <a:lumOff val="50000"/>
                  </a:schemeClr>
                </a:solidFill>
                <a:latin typeface="+mj-ea"/>
              </a:rPr>
              <a:t>する</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smtClean="0">
                <a:solidFill>
                  <a:srgbClr val="000000"/>
                </a:solidFill>
                <a:latin typeface="ＭＳ ゴシック" panose="020B0609070205080204" pitchFamily="49" charset="-128"/>
                <a:ea typeface="ＭＳ ゴシック" panose="020B0609070205080204" pitchFamily="49" charset="-128"/>
              </a:rPr>
              <a:t>else</a:t>
            </a:r>
          </a:p>
          <a:p>
            <a:r>
              <a:rPr lang="ja-JP" altLang="en-US" sz="1400" dirty="0" smtClean="0">
                <a:solidFill>
                  <a:schemeClr val="tx1">
                    <a:lumMod val="50000"/>
                    <a:lumOff val="50000"/>
                  </a:schemeClr>
                </a:solidFill>
                <a:latin typeface="+mj-ea"/>
              </a:rPr>
              <a:t>　　</a:t>
            </a:r>
            <a:r>
              <a:rPr lang="en-US" altLang="ja-JP" sz="1400" dirty="0" smtClean="0">
                <a:solidFill>
                  <a:schemeClr val="tx1">
                    <a:lumMod val="50000"/>
                    <a:lumOff val="50000"/>
                  </a:schemeClr>
                </a:solidFill>
                <a:latin typeface="+mj-ea"/>
              </a:rPr>
              <a:t>#</a:t>
            </a:r>
            <a:r>
              <a:rPr lang="ja-JP" altLang="en-US" sz="1400" dirty="0">
                <a:solidFill>
                  <a:schemeClr val="tx1">
                    <a:lumMod val="50000"/>
                    <a:lumOff val="50000"/>
                  </a:schemeClr>
                </a:solidFill>
                <a:latin typeface="+mj-ea"/>
              </a:rPr>
              <a:t>最初以外（</a:t>
            </a:r>
            <a:r>
              <a:rPr lang="en-US" altLang="ja-JP" sz="1400" dirty="0">
                <a:solidFill>
                  <a:schemeClr val="tx1">
                    <a:lumMod val="50000"/>
                    <a:lumOff val="50000"/>
                  </a:schemeClr>
                </a:solidFill>
                <a:latin typeface="+mj-ea"/>
              </a:rPr>
              <a:t>x=</a:t>
            </a:r>
            <a:r>
              <a:rPr lang="ja-JP" altLang="en-US" sz="1400" dirty="0">
                <a:solidFill>
                  <a:schemeClr val="tx1">
                    <a:lumMod val="50000"/>
                    <a:lumOff val="50000"/>
                  </a:schemeClr>
                </a:solidFill>
                <a:latin typeface="+mj-ea"/>
              </a:rPr>
              <a:t>１</a:t>
            </a:r>
            <a:r>
              <a:rPr lang="en-US" altLang="ja-JP" sz="1400" dirty="0">
                <a:solidFill>
                  <a:schemeClr val="tx1">
                    <a:lumMod val="50000"/>
                    <a:lumOff val="50000"/>
                  </a:schemeClr>
                </a:solidFill>
                <a:latin typeface="+mj-ea"/>
              </a:rPr>
              <a:t>)</a:t>
            </a:r>
            <a:r>
              <a:rPr lang="ja-JP" altLang="en-US" sz="1400" dirty="0">
                <a:solidFill>
                  <a:schemeClr val="tx1">
                    <a:lumMod val="50000"/>
                    <a:lumOff val="50000"/>
                  </a:schemeClr>
                </a:solidFill>
                <a:latin typeface="+mj-ea"/>
              </a:rPr>
              <a:t>は</a:t>
            </a:r>
            <a:r>
              <a:rPr lang="en-US" altLang="ja-JP" sz="1400" dirty="0">
                <a:solidFill>
                  <a:schemeClr val="tx1">
                    <a:lumMod val="50000"/>
                    <a:lumOff val="50000"/>
                  </a:schemeClr>
                </a:solidFill>
                <a:latin typeface="+mj-ea"/>
              </a:rPr>
              <a:t>c</a:t>
            </a:r>
            <a:r>
              <a:rPr lang="ja-JP" altLang="en-US" sz="1400" dirty="0">
                <a:solidFill>
                  <a:schemeClr val="tx1">
                    <a:lumMod val="50000"/>
                    <a:lumOff val="50000"/>
                  </a:schemeClr>
                </a:solidFill>
                <a:latin typeface="+mj-ea"/>
              </a:rPr>
              <a:t>オプションを</a:t>
            </a:r>
            <a:r>
              <a:rPr lang="ja-JP" altLang="en-US" sz="1400" dirty="0" smtClean="0">
                <a:solidFill>
                  <a:schemeClr val="tx1">
                    <a:lumMod val="50000"/>
                    <a:lumOff val="50000"/>
                  </a:schemeClr>
                </a:solidFill>
                <a:latin typeface="+mj-ea"/>
              </a:rPr>
              <a:t>使わない</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a:solidFill>
                  <a:srgbClr val="000000"/>
                </a:solidFill>
                <a:latin typeface="ＭＳ ゴシック" panose="020B0609070205080204" pitchFamily="49" charset="-128"/>
                <a:ea typeface="ＭＳ ゴシック" panose="020B0609070205080204" pitchFamily="49" charset="-128"/>
              </a:rPr>
              <a:t>    ./matching $name "${template}" rotation 0.5 p</a:t>
            </a:r>
          </a:p>
          <a:p>
            <a:r>
              <a:rPr lang="en-US" altLang="ja-JP" sz="1400" dirty="0">
                <a:solidFill>
                  <a:srgbClr val="000000"/>
                </a:solidFill>
                <a:latin typeface="ＭＳ ゴシック" panose="020B0609070205080204" pitchFamily="49" charset="-128"/>
                <a:ea typeface="ＭＳ ゴシック" panose="020B0609070205080204" pitchFamily="49" charset="-128"/>
              </a:rPr>
              <a:t>fi</a:t>
            </a:r>
          </a:p>
          <a:p>
            <a:r>
              <a:rPr lang="en-US" altLang="ja-JP" sz="1400" dirty="0">
                <a:solidFill>
                  <a:srgbClr val="000000"/>
                </a:solidFill>
                <a:latin typeface="ＭＳ ゴシック" panose="020B0609070205080204" pitchFamily="49" charset="-128"/>
                <a:ea typeface="ＭＳ ゴシック" panose="020B0609070205080204" pitchFamily="49" charset="-128"/>
              </a:rPr>
              <a:t>    done</a:t>
            </a:r>
          </a:p>
          <a:p>
            <a:r>
              <a:rPr lang="en-US" altLang="ja-JP" sz="1400" dirty="0" smtClean="0">
                <a:solidFill>
                  <a:srgbClr val="000000"/>
                </a:solidFill>
                <a:latin typeface="ＭＳ ゴシック" panose="020B0609070205080204" pitchFamily="49" charset="-128"/>
                <a:ea typeface="ＭＳ ゴシック" panose="020B0609070205080204" pitchFamily="49" charset="-128"/>
              </a:rPr>
              <a:t>    echo “”</a:t>
            </a:r>
            <a:r>
              <a:rPr lang="ja-JP" altLang="en-US" sz="1400" dirty="0" smtClean="0">
                <a:solidFill>
                  <a:srgbClr val="000000"/>
                </a:solidFill>
                <a:latin typeface="ＭＳ ゴシック" panose="020B0609070205080204" pitchFamily="49" charset="-128"/>
                <a:ea typeface="ＭＳ ゴシック" panose="020B0609070205080204" pitchFamily="49" charset="-128"/>
              </a:rPr>
              <a:t>　</a:t>
            </a:r>
            <a:r>
              <a:rPr lang="en-US" altLang="ja-JP" sz="1400" dirty="0" smtClean="0">
                <a:solidFill>
                  <a:schemeClr val="tx1">
                    <a:lumMod val="50000"/>
                    <a:lumOff val="50000"/>
                  </a:schemeClr>
                </a:solidFill>
                <a:latin typeface="+mj-ea"/>
              </a:rPr>
              <a:t>#</a:t>
            </a:r>
            <a:r>
              <a:rPr lang="ja-JP" altLang="en-US" sz="1400" dirty="0" smtClean="0">
                <a:solidFill>
                  <a:schemeClr val="tx1">
                    <a:lumMod val="50000"/>
                    <a:lumOff val="50000"/>
                  </a:schemeClr>
                </a:solidFill>
                <a:latin typeface="+mj-ea"/>
              </a:rPr>
              <a:t>空行を表示</a:t>
            </a:r>
            <a:endParaRPr lang="en-US" altLang="ja-JP" sz="1400" dirty="0" smtClean="0">
              <a:solidFill>
                <a:srgbClr val="000000"/>
              </a:solidFill>
              <a:latin typeface="ＭＳ ゴシック" panose="020B0609070205080204" pitchFamily="49" charset="-128"/>
              <a:ea typeface="ＭＳ ゴシック" panose="020B0609070205080204" pitchFamily="49" charset="-128"/>
            </a:endParaRPr>
          </a:p>
          <a:p>
            <a:r>
              <a:rPr lang="en-US" altLang="ja-JP" sz="1400" dirty="0" smtClean="0">
                <a:solidFill>
                  <a:srgbClr val="000000"/>
                </a:solidFill>
                <a:latin typeface="ＭＳ ゴシック" panose="020B0609070205080204" pitchFamily="49" charset="-128"/>
                <a:ea typeface="ＭＳ ゴシック" panose="020B0609070205080204" pitchFamily="49" charset="-128"/>
              </a:rPr>
              <a:t>done</a:t>
            </a:r>
            <a:endParaRPr lang="ja-JP" altLang="en-US" sz="1400" dirty="0"/>
          </a:p>
        </p:txBody>
      </p:sp>
    </p:spTree>
    <p:extLst>
      <p:ext uri="{BB962C8B-B14F-4D97-AF65-F5344CB8AC3E}">
        <p14:creationId xmlns:p14="http://schemas.microsoft.com/office/powerpoint/2010/main" val="220487703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err="1" smtClean="0"/>
              <a:t>Makefile</a:t>
            </a:r>
            <a:r>
              <a:rPr kumimoji="1" lang="ja-JP" altLang="en-US" dirty="0" smtClean="0"/>
              <a:t>解説</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99</a:t>
            </a:fld>
            <a:endParaRPr lang="ja-JP" altLang="en-US" dirty="0"/>
          </a:p>
        </p:txBody>
      </p:sp>
      <p:sp>
        <p:nvSpPr>
          <p:cNvPr id="5" name="正方形/長方形 4"/>
          <p:cNvSpPr/>
          <p:nvPr/>
        </p:nvSpPr>
        <p:spPr>
          <a:xfrm>
            <a:off x="451338" y="1934869"/>
            <a:ext cx="4572000" cy="2308324"/>
          </a:xfrm>
          <a:prstGeom prst="rect">
            <a:avLst/>
          </a:prstGeom>
        </p:spPr>
        <p:txBody>
          <a:bodyPr>
            <a:spAutoFit/>
          </a:bodyPr>
          <a:lstStyle/>
          <a:p>
            <a:r>
              <a:rPr lang="en-US" altLang="ja-JP" dirty="0">
                <a:solidFill>
                  <a:srgbClr val="000000"/>
                </a:solidFill>
                <a:latin typeface="ＭＳ ゴシック" panose="020B0609070205080204" pitchFamily="49" charset="-128"/>
                <a:ea typeface="ＭＳ ゴシック" panose="020B0609070205080204" pitchFamily="49" charset="-128"/>
              </a:rPr>
              <a:t>matching: </a:t>
            </a:r>
            <a:r>
              <a:rPr lang="en-US" altLang="ja-JP" dirty="0" err="1">
                <a:solidFill>
                  <a:srgbClr val="000000"/>
                </a:solidFill>
                <a:latin typeface="ＭＳ ゴシック" panose="020B0609070205080204" pitchFamily="49" charset="-128"/>
                <a:ea typeface="ＭＳ ゴシック" panose="020B0609070205080204" pitchFamily="49" charset="-128"/>
              </a:rPr>
              <a:t>main.c</a:t>
            </a:r>
            <a:r>
              <a:rPr lang="en-US" altLang="ja-JP" dirty="0">
                <a:solidFill>
                  <a:srgbClr val="000000"/>
                </a:solidFill>
                <a:latin typeface="ＭＳ ゴシック" panose="020B0609070205080204" pitchFamily="49" charset="-128"/>
                <a:ea typeface="ＭＳ ゴシック" panose="020B0609070205080204" pitchFamily="49" charset="-128"/>
              </a:rPr>
              <a:t> </a:t>
            </a:r>
            <a:r>
              <a:rPr lang="en-US" altLang="ja-JP" dirty="0" err="1">
                <a:solidFill>
                  <a:srgbClr val="000000"/>
                </a:solidFill>
                <a:latin typeface="ＭＳ ゴシック" panose="020B0609070205080204" pitchFamily="49" charset="-128"/>
                <a:ea typeface="ＭＳ ゴシック" panose="020B0609070205080204" pitchFamily="49" charset="-128"/>
              </a:rPr>
              <a:t>imageUtil.c</a:t>
            </a:r>
            <a:endParaRPr lang="en-US" altLang="ja-JP" dirty="0">
              <a:solidFill>
                <a:srgbClr val="000000"/>
              </a:solidFill>
              <a:latin typeface="ＭＳ ゴシック" panose="020B0609070205080204" pitchFamily="49" charset="-128"/>
              <a:ea typeface="ＭＳ ゴシック" panose="020B0609070205080204" pitchFamily="49" charset="-128"/>
            </a:endParaRPr>
          </a:p>
          <a:p>
            <a:r>
              <a:rPr lang="en-US" altLang="ja-JP" dirty="0">
                <a:solidFill>
                  <a:srgbClr val="000000"/>
                </a:solidFill>
                <a:latin typeface="ＭＳ ゴシック" panose="020B0609070205080204" pitchFamily="49" charset="-128"/>
                <a:ea typeface="ＭＳ ゴシック" panose="020B0609070205080204" pitchFamily="49" charset="-128"/>
              </a:rPr>
              <a:t>#</a:t>
            </a:r>
            <a:r>
              <a:rPr lang="en-US" altLang="ja-JP" dirty="0" err="1">
                <a:solidFill>
                  <a:srgbClr val="000000"/>
                </a:solidFill>
                <a:latin typeface="ＭＳ ゴシック" panose="020B0609070205080204" pitchFamily="49" charset="-128"/>
                <a:ea typeface="ＭＳ ゴシック" panose="020B0609070205080204" pitchFamily="49" charset="-128"/>
              </a:rPr>
              <a:t>gcc</a:t>
            </a:r>
            <a:r>
              <a:rPr lang="en-US" altLang="ja-JP" dirty="0">
                <a:solidFill>
                  <a:srgbClr val="000000"/>
                </a:solidFill>
                <a:latin typeface="ＭＳ ゴシック" panose="020B0609070205080204" pitchFamily="49" charset="-128"/>
                <a:ea typeface="ＭＳ ゴシック" panose="020B0609070205080204" pitchFamily="49" charset="-128"/>
              </a:rPr>
              <a:t> -w -O3 -o matching </a:t>
            </a:r>
            <a:r>
              <a:rPr lang="en-US" altLang="ja-JP" dirty="0" err="1">
                <a:solidFill>
                  <a:srgbClr val="000000"/>
                </a:solidFill>
                <a:latin typeface="ＭＳ ゴシック" panose="020B0609070205080204" pitchFamily="49" charset="-128"/>
                <a:ea typeface="ＭＳ ゴシック" panose="020B0609070205080204" pitchFamily="49" charset="-128"/>
              </a:rPr>
              <a:t>main.c</a:t>
            </a:r>
            <a:r>
              <a:rPr lang="en-US" altLang="ja-JP" dirty="0">
                <a:solidFill>
                  <a:srgbClr val="000000"/>
                </a:solidFill>
                <a:latin typeface="ＭＳ ゴシック" panose="020B0609070205080204" pitchFamily="49" charset="-128"/>
                <a:ea typeface="ＭＳ ゴシック" panose="020B0609070205080204" pitchFamily="49" charset="-128"/>
              </a:rPr>
              <a:t> </a:t>
            </a:r>
            <a:r>
              <a:rPr lang="en-US" altLang="ja-JP" dirty="0" err="1">
                <a:solidFill>
                  <a:srgbClr val="000000"/>
                </a:solidFill>
                <a:latin typeface="ＭＳ ゴシック" panose="020B0609070205080204" pitchFamily="49" charset="-128"/>
                <a:ea typeface="ＭＳ ゴシック" panose="020B0609070205080204" pitchFamily="49" charset="-128"/>
              </a:rPr>
              <a:t>imageUtil.c</a:t>
            </a:r>
            <a:r>
              <a:rPr lang="en-US" altLang="ja-JP" dirty="0">
                <a:solidFill>
                  <a:srgbClr val="000000"/>
                </a:solidFill>
                <a:latin typeface="ＭＳ ゴシック" panose="020B0609070205080204" pitchFamily="49" charset="-128"/>
                <a:ea typeface="ＭＳ ゴシック" panose="020B0609070205080204" pitchFamily="49" charset="-128"/>
              </a:rPr>
              <a:t> -lm </a:t>
            </a:r>
          </a:p>
          <a:p>
            <a:r>
              <a:rPr lang="en-US" altLang="ja-JP" dirty="0" err="1">
                <a:solidFill>
                  <a:srgbClr val="000000"/>
                </a:solidFill>
                <a:latin typeface="ＭＳ ゴシック" panose="020B0609070205080204" pitchFamily="49" charset="-128"/>
                <a:ea typeface="ＭＳ ゴシック" panose="020B0609070205080204" pitchFamily="49" charset="-128"/>
              </a:rPr>
              <a:t>icc</a:t>
            </a:r>
            <a:r>
              <a:rPr lang="en-US" altLang="ja-JP" dirty="0">
                <a:solidFill>
                  <a:srgbClr val="000000"/>
                </a:solidFill>
                <a:latin typeface="ＭＳ ゴシック" panose="020B0609070205080204" pitchFamily="49" charset="-128"/>
                <a:ea typeface="ＭＳ ゴシック" panose="020B0609070205080204" pitchFamily="49" charset="-128"/>
              </a:rPr>
              <a:t> -w -fast -o matching </a:t>
            </a:r>
            <a:r>
              <a:rPr lang="en-US" altLang="ja-JP" dirty="0" err="1">
                <a:solidFill>
                  <a:srgbClr val="000000"/>
                </a:solidFill>
                <a:latin typeface="ＭＳ ゴシック" panose="020B0609070205080204" pitchFamily="49" charset="-128"/>
                <a:ea typeface="ＭＳ ゴシック" panose="020B0609070205080204" pitchFamily="49" charset="-128"/>
              </a:rPr>
              <a:t>main.c</a:t>
            </a:r>
            <a:r>
              <a:rPr lang="en-US" altLang="ja-JP" dirty="0">
                <a:solidFill>
                  <a:srgbClr val="000000"/>
                </a:solidFill>
                <a:latin typeface="ＭＳ ゴシック" panose="020B0609070205080204" pitchFamily="49" charset="-128"/>
                <a:ea typeface="ＭＳ ゴシック" panose="020B0609070205080204" pitchFamily="49" charset="-128"/>
              </a:rPr>
              <a:t> </a:t>
            </a:r>
            <a:r>
              <a:rPr lang="en-US" altLang="ja-JP" dirty="0" err="1">
                <a:solidFill>
                  <a:srgbClr val="000000"/>
                </a:solidFill>
                <a:latin typeface="ＭＳ ゴシック" panose="020B0609070205080204" pitchFamily="49" charset="-128"/>
                <a:ea typeface="ＭＳ ゴシック" panose="020B0609070205080204" pitchFamily="49" charset="-128"/>
              </a:rPr>
              <a:t>imageUtil.c</a:t>
            </a:r>
            <a:r>
              <a:rPr lang="en-US" altLang="ja-JP" dirty="0">
                <a:solidFill>
                  <a:srgbClr val="000000"/>
                </a:solidFill>
                <a:latin typeface="ＭＳ ゴシック" panose="020B0609070205080204" pitchFamily="49" charset="-128"/>
                <a:ea typeface="ＭＳ ゴシック" panose="020B0609070205080204" pitchFamily="49" charset="-128"/>
              </a:rPr>
              <a:t> -lm</a:t>
            </a:r>
          </a:p>
          <a:p>
            <a:endParaRPr lang="ja-JP" altLang="en-US" dirty="0">
              <a:solidFill>
                <a:srgbClr val="000000"/>
              </a:solidFill>
              <a:latin typeface="ＭＳ ゴシック" panose="020B0609070205080204" pitchFamily="49" charset="-128"/>
              <a:ea typeface="ＭＳ ゴシック" panose="020B0609070205080204" pitchFamily="49" charset="-128"/>
            </a:endParaRPr>
          </a:p>
          <a:p>
            <a:r>
              <a:rPr lang="en-US" altLang="ja-JP" dirty="0">
                <a:solidFill>
                  <a:srgbClr val="000000"/>
                </a:solidFill>
                <a:latin typeface="ＭＳ ゴシック" panose="020B0609070205080204" pitchFamily="49" charset="-128"/>
                <a:ea typeface="ＭＳ ゴシック" panose="020B0609070205080204" pitchFamily="49" charset="-128"/>
              </a:rPr>
              <a:t>clean:</a:t>
            </a:r>
          </a:p>
          <a:p>
            <a:r>
              <a:rPr lang="en-US" altLang="ja-JP" dirty="0">
                <a:solidFill>
                  <a:srgbClr val="000000"/>
                </a:solidFill>
                <a:latin typeface="ＭＳ ゴシック" panose="020B0609070205080204" pitchFamily="49" charset="-128"/>
                <a:ea typeface="ＭＳ ゴシック" panose="020B0609070205080204" pitchFamily="49" charset="-128"/>
              </a:rPr>
              <a:t>$(RM) matching</a:t>
            </a:r>
            <a:endParaRPr lang="ja-JP" altLang="en-US" dirty="0"/>
          </a:p>
        </p:txBody>
      </p:sp>
      <p:sp>
        <p:nvSpPr>
          <p:cNvPr id="6" name="テキスト ボックス 5"/>
          <p:cNvSpPr txBox="1"/>
          <p:nvPr/>
        </p:nvSpPr>
        <p:spPr>
          <a:xfrm>
            <a:off x="4366847" y="2488866"/>
            <a:ext cx="4570482" cy="1200329"/>
          </a:xfrm>
          <a:prstGeom prst="rect">
            <a:avLst/>
          </a:prstGeom>
          <a:noFill/>
        </p:spPr>
        <p:txBody>
          <a:bodyPr wrap="none" rtlCol="0">
            <a:spAutoFit/>
          </a:bodyPr>
          <a:lstStyle/>
          <a:p>
            <a:r>
              <a:rPr kumimoji="1" lang="en-US" altLang="ja-JP" dirty="0" err="1" smtClean="0"/>
              <a:t>gcc</a:t>
            </a:r>
            <a:r>
              <a:rPr kumimoji="1" lang="ja-JP" altLang="en-US" dirty="0" smtClean="0"/>
              <a:t>か</a:t>
            </a:r>
            <a:r>
              <a:rPr kumimoji="1" lang="en-US" altLang="ja-JP" dirty="0" err="1" smtClean="0"/>
              <a:t>icc</a:t>
            </a:r>
            <a:r>
              <a:rPr kumimoji="1" lang="ja-JP" altLang="en-US" dirty="0" smtClean="0"/>
              <a:t>でコンパイル</a:t>
            </a:r>
            <a:endParaRPr kumimoji="1" lang="en-US" altLang="ja-JP" dirty="0" smtClean="0"/>
          </a:p>
          <a:p>
            <a:r>
              <a:rPr lang="en-US" altLang="ja-JP" dirty="0" smtClean="0"/>
              <a:t>#</a:t>
            </a:r>
            <a:r>
              <a:rPr lang="ja-JP" altLang="en-US" dirty="0" smtClean="0"/>
              <a:t>はコメントアウト</a:t>
            </a:r>
            <a:endParaRPr lang="en-US" altLang="ja-JP" dirty="0" smtClean="0"/>
          </a:p>
          <a:p>
            <a:r>
              <a:rPr lang="ja-JP" altLang="en-US" dirty="0" smtClean="0"/>
              <a:t>残りはいろいろなオプションを試した名残</a:t>
            </a:r>
            <a:endParaRPr lang="en-US" altLang="ja-JP" dirty="0"/>
          </a:p>
          <a:p>
            <a:r>
              <a:rPr kumimoji="1" lang="ja-JP" altLang="en-US" dirty="0" smtClean="0"/>
              <a:t>初期値は</a:t>
            </a:r>
            <a:r>
              <a:rPr kumimoji="1" lang="en-US" altLang="ja-JP" dirty="0" err="1" smtClean="0"/>
              <a:t>gcc</a:t>
            </a:r>
            <a:r>
              <a:rPr kumimoji="1" lang="ja-JP" altLang="en-US" dirty="0" smtClean="0"/>
              <a:t>にセットしてある</a:t>
            </a:r>
            <a:endParaRPr kumimoji="1" lang="ja-JP" altLang="en-US" dirty="0"/>
          </a:p>
        </p:txBody>
      </p:sp>
    </p:spTree>
    <p:extLst>
      <p:ext uri="{BB962C8B-B14F-4D97-AF65-F5344CB8AC3E}">
        <p14:creationId xmlns:p14="http://schemas.microsoft.com/office/powerpoint/2010/main" val="6390810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プレゼン用">
      <a:dk1>
        <a:srgbClr val="323232"/>
      </a:dk1>
      <a:lt1>
        <a:sysClr val="window" lastClr="FFFFFF"/>
      </a:lt1>
      <a:dk2>
        <a:srgbClr val="44546A"/>
      </a:dk2>
      <a:lt2>
        <a:srgbClr val="E7E6E6"/>
      </a:lt2>
      <a:accent1>
        <a:srgbClr val="0070C0"/>
      </a:accent1>
      <a:accent2>
        <a:srgbClr val="ED7D31"/>
      </a:accent2>
      <a:accent3>
        <a:srgbClr val="FF3B3B"/>
      </a:accent3>
      <a:accent4>
        <a:srgbClr val="FFC000"/>
      </a:accent4>
      <a:accent5>
        <a:srgbClr val="4472C4"/>
      </a:accent5>
      <a:accent6>
        <a:srgbClr val="70AD47"/>
      </a:accent6>
      <a:hlink>
        <a:srgbClr val="0563C1"/>
      </a:hlink>
      <a:folHlink>
        <a:srgbClr val="954F72"/>
      </a:folHlink>
    </a:clrScheme>
    <a:fontScheme name="プレゼン用">
      <a:majorFont>
        <a:latin typeface="Segoe UI Semilight"/>
        <a:ea typeface="メイリオ"/>
        <a:cs typeface=""/>
      </a:majorFont>
      <a:minorFont>
        <a:latin typeface="Segoe UI"/>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spAutoFit/>
      </a:bodyPr>
      <a:lstStyle>
        <a:defPPr>
          <a:defRPr sz="2400"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プレゼンテンプレ</Template>
  <TotalTime>36426</TotalTime>
  <Words>7186</Words>
  <Application>Microsoft Office PowerPoint</Application>
  <PresentationFormat>画面に合わせる (4:3)</PresentationFormat>
  <Paragraphs>1123</Paragraphs>
  <Slides>116</Slides>
  <Notes>0</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116</vt:i4>
      </vt:variant>
    </vt:vector>
  </HeadingPairs>
  <TitlesOfParts>
    <vt:vector size="126" baseType="lpstr">
      <vt:lpstr>ＭＳ Ｐゴシック</vt:lpstr>
      <vt:lpstr>ＭＳ ゴシック</vt:lpstr>
      <vt:lpstr>メイリオ</vt:lpstr>
      <vt:lpstr>Arial</vt:lpstr>
      <vt:lpstr>Calibri</vt:lpstr>
      <vt:lpstr>Segoe UI</vt:lpstr>
      <vt:lpstr>Segoe UI Semilight</vt:lpstr>
      <vt:lpstr>Times New Roman</vt:lpstr>
      <vt:lpstr>Wingdings</vt:lpstr>
      <vt:lpstr>Office テーマ</vt:lpstr>
      <vt:lpstr>プログラミング応用</vt:lpstr>
      <vt:lpstr>連絡先</vt:lpstr>
      <vt:lpstr>目次</vt:lpstr>
      <vt:lpstr>１．概要</vt:lpstr>
      <vt:lpstr>“いらすとや“を探せ</vt:lpstr>
      <vt:lpstr>PowerPoint プレゼンテーション</vt:lpstr>
      <vt:lpstr>“いらすとや“を探せ</vt:lpstr>
      <vt:lpstr>スケジュール</vt:lpstr>
      <vt:lpstr>学習内容・目的</vt:lpstr>
      <vt:lpstr>難易度</vt:lpstr>
      <vt:lpstr>レベル１</vt:lpstr>
      <vt:lpstr>レベル２</vt:lpstr>
      <vt:lpstr>レベル３</vt:lpstr>
      <vt:lpstr>レベル４</vt:lpstr>
      <vt:lpstr>レベル５</vt:lpstr>
      <vt:lpstr>レベル６</vt:lpstr>
      <vt:lpstr>レベル７</vt:lpstr>
      <vt:lpstr>コンテスト</vt:lpstr>
      <vt:lpstr>班による役割分担例</vt:lpstr>
      <vt:lpstr>レポート等</vt:lpstr>
      <vt:lpstr>レポートの注意事項</vt:lpstr>
      <vt:lpstr>その他事項</vt:lpstr>
      <vt:lpstr>２．画像処理</vt:lpstr>
      <vt:lpstr>画像処理目次</vt:lpstr>
      <vt:lpstr>【背景】画像処理って？</vt:lpstr>
      <vt:lpstr>【背景】アプリケーション</vt:lpstr>
      <vt:lpstr>【背景】画像信号の重要性</vt:lpstr>
      <vt:lpstr>デジタル画像とは</vt:lpstr>
      <vt:lpstr>標本化</vt:lpstr>
      <vt:lpstr>標本化（続き）</vt:lpstr>
      <vt:lpstr>画素／ピクセル　（Pixel）</vt:lpstr>
      <vt:lpstr>空間的標本化（解像度）</vt:lpstr>
      <vt:lpstr>量子化</vt:lpstr>
      <vt:lpstr>量子化（続き）</vt:lpstr>
      <vt:lpstr>受光素子</vt:lpstr>
      <vt:lpstr>色の表現</vt:lpstr>
      <vt:lpstr>光の三原色</vt:lpstr>
      <vt:lpstr>表現の色数</vt:lpstr>
      <vt:lpstr>デジタル画像（再掲）</vt:lpstr>
      <vt:lpstr>３．ImageMagickによる     画像処理</vt:lpstr>
      <vt:lpstr>ImageMagick</vt:lpstr>
      <vt:lpstr>使い方</vt:lpstr>
      <vt:lpstr>使用例</vt:lpstr>
      <vt:lpstr>使用例２</vt:lpstr>
      <vt:lpstr>使用例３</vt:lpstr>
      <vt:lpstr>ImageMagickで出来る画像処理</vt:lpstr>
      <vt:lpstr>サイズ変更</vt:lpstr>
      <vt:lpstr>回転</vt:lpstr>
      <vt:lpstr>二値化</vt:lpstr>
      <vt:lpstr>エッジ検出</vt:lpstr>
      <vt:lpstr>白黒化</vt:lpstr>
      <vt:lpstr>減色</vt:lpstr>
      <vt:lpstr>明るさ，彩度，色相の変更</vt:lpstr>
      <vt:lpstr>modulateがおかしかったら？</vt:lpstr>
      <vt:lpstr>modulateがおかしかったら？２</vt:lpstr>
      <vt:lpstr>コントラスト強調</vt:lpstr>
      <vt:lpstr>ぼかし</vt:lpstr>
      <vt:lpstr>メディアンフィルタ</vt:lpstr>
      <vt:lpstr>先鋭化</vt:lpstr>
      <vt:lpstr>ウェーブレットデノイズ</vt:lpstr>
      <vt:lpstr>ノイズ付与</vt:lpstr>
      <vt:lpstr>複数コマンドの連結</vt:lpstr>
      <vt:lpstr>コマンドラインオプション一覧</vt:lpstr>
      <vt:lpstr>ImageMagick 参考情報</vt:lpstr>
      <vt:lpstr>４．テンプレートマッチングの     Ｃ言語プログラミング</vt:lpstr>
      <vt:lpstr>テンプレートマッチング</vt:lpstr>
      <vt:lpstr>似ているとは？</vt:lpstr>
      <vt:lpstr>色々な類似度</vt:lpstr>
      <vt:lpstr>テンプレートマッチングをする方法</vt:lpstr>
      <vt:lpstr>実装している関数</vt:lpstr>
      <vt:lpstr>コンパイルの仕方</vt:lpstr>
      <vt:lpstr>Makefile</vt:lpstr>
      <vt:lpstr>テンプレートマッチング プログラムの使い方</vt:lpstr>
      <vt:lpstr>サンプルコードの 対応画像フォーマット</vt:lpstr>
      <vt:lpstr>コンパイラ</vt:lpstr>
      <vt:lpstr>５．シェルスクリプト プログラミング</vt:lpstr>
      <vt:lpstr>シェルスクリプト</vt:lpstr>
      <vt:lpstr>シェルスクリプトサンプル１</vt:lpstr>
      <vt:lpstr>シェルスクリプトサンプル２</vt:lpstr>
      <vt:lpstr>文法（コメント，改行）</vt:lpstr>
      <vt:lpstr>文法（変数）</vt:lpstr>
      <vt:lpstr>特別な変数</vt:lpstr>
      <vt:lpstr>if</vt:lpstr>
      <vt:lpstr>forループ</vt:lpstr>
      <vt:lpstr>関数</vt:lpstr>
      <vt:lpstr>バッククオート</vt:lpstr>
      <vt:lpstr>リンク</vt:lpstr>
      <vt:lpstr>並列実行について</vt:lpstr>
      <vt:lpstr>コメント</vt:lpstr>
      <vt:lpstr>６．実行マニュアル</vt:lpstr>
      <vt:lpstr>実行方法概要</vt:lpstr>
      <vt:lpstr>ディレクトリ構成</vt:lpstr>
      <vt:lpstr>advanced_programming_signal_processing ディレクトリ構成</vt:lpstr>
      <vt:lpstr>実行時間の計測</vt:lpstr>
      <vt:lpstr>コンパイルオプション</vt:lpstr>
      <vt:lpstr>シェルスクリプト</vt:lpstr>
      <vt:lpstr>スクリプト実行出力例</vt:lpstr>
      <vt:lpstr>シェルスクリプト（run.sh）解説</vt:lpstr>
      <vt:lpstr>Makefile解説</vt:lpstr>
      <vt:lpstr>出力結果</vt:lpstr>
      <vt:lpstr>正解判定シェルスクリプト</vt:lpstr>
      <vt:lpstr>７．課題</vt:lpstr>
      <vt:lpstr>課題の処理手順</vt:lpstr>
      <vt:lpstr>１週目演習課題</vt:lpstr>
      <vt:lpstr>レベル１結果（動作確認用）</vt:lpstr>
      <vt:lpstr>レベル２結果（動作確認用）</vt:lpstr>
      <vt:lpstr>２・３週目演習課題</vt:lpstr>
      <vt:lpstr>4週目演習課題</vt:lpstr>
      <vt:lpstr>８．参考資料・ヒント</vt:lpstr>
      <vt:lpstr>各レベルのヒント</vt:lpstr>
      <vt:lpstr>参考資料</vt:lpstr>
      <vt:lpstr>さまざまなテクニック</vt:lpstr>
      <vt:lpstr>ヒント１</vt:lpstr>
      <vt:lpstr>ヒント２</vt:lpstr>
      <vt:lpstr>ヒント３</vt:lpstr>
      <vt:lpstr>最後に</vt:lpstr>
    </vt:vector>
  </TitlesOfParts>
  <Company>Nagoya Institute of Tecnology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Norishige Fukushima</dc:creator>
  <cp:lastModifiedBy>福嶋　慶繁</cp:lastModifiedBy>
  <cp:revision>361</cp:revision>
  <cp:lastPrinted>2016-10-01T20:39:56Z</cp:lastPrinted>
  <dcterms:created xsi:type="dcterms:W3CDTF">2014-11-23T09:41:51Z</dcterms:created>
  <dcterms:modified xsi:type="dcterms:W3CDTF">2020-07-26T12:24:43Z</dcterms:modified>
</cp:coreProperties>
</file>